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8288000" cy="10287000"/>
  <p:notesSz cx="6858000" cy="9144000"/>
  <p:embeddedFontLst>
    <p:embeddedFont>
      <p:font typeface="Arimo" panose="020B0604020202020204" charset="0"/>
      <p:regular r:id="rId11"/>
    </p:embeddedFont>
    <p:embeddedFont>
      <p:font typeface="Arimo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B69AC-871F-4767-A4F2-36A24B82C1AA}" v="4" dt="2026-04-14T15:45:26.0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45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RECALDE" userId="d3c849c0584ceb5e" providerId="LiveId" clId="{65A16BBF-C181-4028-BD9E-F79D84D19B5B}"/>
    <pc:docChg chg="custSel addSld modSld">
      <pc:chgData name="MERCEDES RECALDE" userId="d3c849c0584ceb5e" providerId="LiveId" clId="{65A16BBF-C181-4028-BD9E-F79D84D19B5B}" dt="2026-04-14T17:57:38.373" v="343" actId="1076"/>
      <pc:docMkLst>
        <pc:docMk/>
      </pc:docMkLst>
      <pc:sldChg chg="addSp delSp modSp add mod">
        <pc:chgData name="MERCEDES RECALDE" userId="d3c849c0584ceb5e" providerId="LiveId" clId="{65A16BBF-C181-4028-BD9E-F79D84D19B5B}" dt="2026-04-14T17:57:38.373" v="343" actId="1076"/>
        <pc:sldMkLst>
          <pc:docMk/>
          <pc:sldMk cId="2791162765" sldId="264"/>
        </pc:sldMkLst>
        <pc:spChg chg="del mod">
          <ac:chgData name="MERCEDES RECALDE" userId="d3c849c0584ceb5e" providerId="LiveId" clId="{65A16BBF-C181-4028-BD9E-F79D84D19B5B}" dt="2026-04-14T17:47:16.781" v="13"/>
          <ac:spMkLst>
            <pc:docMk/>
            <pc:sldMk cId="2791162765" sldId="264"/>
            <ac:spMk id="7" creationId="{FC389E3C-FEE0-2D9D-7D69-357EC034B389}"/>
          </ac:spMkLst>
        </pc:spChg>
        <pc:spChg chg="del mod">
          <ac:chgData name="MERCEDES RECALDE" userId="d3c849c0584ceb5e" providerId="LiveId" clId="{65A16BBF-C181-4028-BD9E-F79D84D19B5B}" dt="2026-04-14T17:47:16.781" v="11" actId="478"/>
          <ac:spMkLst>
            <pc:docMk/>
            <pc:sldMk cId="2791162765" sldId="264"/>
            <ac:spMk id="8" creationId="{62440BF3-A342-1087-1965-FE7B40A0A879}"/>
          </ac:spMkLst>
        </pc:spChg>
        <pc:spChg chg="del">
          <ac:chgData name="MERCEDES RECALDE" userId="d3c849c0584ceb5e" providerId="LiveId" clId="{65A16BBF-C181-4028-BD9E-F79D84D19B5B}" dt="2026-04-14T17:47:19.406" v="14" actId="478"/>
          <ac:spMkLst>
            <pc:docMk/>
            <pc:sldMk cId="2791162765" sldId="264"/>
            <ac:spMk id="9" creationId="{62649F84-3E78-03F8-D3B8-053536E2C851}"/>
          </ac:spMkLst>
        </pc:spChg>
        <pc:spChg chg="mod">
          <ac:chgData name="MERCEDES RECALDE" userId="d3c849c0584ceb5e" providerId="LiveId" clId="{65A16BBF-C181-4028-BD9E-F79D84D19B5B}" dt="2026-04-14T17:47:51.284" v="24" actId="1076"/>
          <ac:spMkLst>
            <pc:docMk/>
            <pc:sldMk cId="2791162765" sldId="264"/>
            <ac:spMk id="10" creationId="{DB6FDC11-93BC-7748-DA7F-B9036C983265}"/>
          </ac:spMkLst>
        </pc:spChg>
        <pc:spChg chg="mod">
          <ac:chgData name="MERCEDES RECALDE" userId="d3c849c0584ceb5e" providerId="LiveId" clId="{65A16BBF-C181-4028-BD9E-F79D84D19B5B}" dt="2026-04-14T17:47:55.268" v="25" actId="1076"/>
          <ac:spMkLst>
            <pc:docMk/>
            <pc:sldMk cId="2791162765" sldId="264"/>
            <ac:spMk id="11" creationId="{A0860B08-ABBC-6053-8CEE-06F48A672352}"/>
          </ac:spMkLst>
        </pc:spChg>
        <pc:spChg chg="mod">
          <ac:chgData name="MERCEDES RECALDE" userId="d3c849c0584ceb5e" providerId="LiveId" clId="{65A16BBF-C181-4028-BD9E-F79D84D19B5B}" dt="2026-04-14T17:48:01.268" v="26" actId="1076"/>
          <ac:spMkLst>
            <pc:docMk/>
            <pc:sldMk cId="2791162765" sldId="264"/>
            <ac:spMk id="12" creationId="{4712B752-D132-D399-6BAC-231D8C18212F}"/>
          </ac:spMkLst>
        </pc:spChg>
        <pc:spChg chg="mod">
          <ac:chgData name="MERCEDES RECALDE" userId="d3c849c0584ceb5e" providerId="LiveId" clId="{65A16BBF-C181-4028-BD9E-F79D84D19B5B}" dt="2026-04-14T17:49:04.507" v="33" actId="1076"/>
          <ac:spMkLst>
            <pc:docMk/>
            <pc:sldMk cId="2791162765" sldId="264"/>
            <ac:spMk id="13" creationId="{B1BFE480-961C-0AC7-3CA4-6B155DCC15E1}"/>
          </ac:spMkLst>
        </pc:spChg>
        <pc:spChg chg="mod">
          <ac:chgData name="MERCEDES RECALDE" userId="d3c849c0584ceb5e" providerId="LiveId" clId="{65A16BBF-C181-4028-BD9E-F79D84D19B5B}" dt="2026-04-14T17:49:07.069" v="34" actId="1076"/>
          <ac:spMkLst>
            <pc:docMk/>
            <pc:sldMk cId="2791162765" sldId="264"/>
            <ac:spMk id="14" creationId="{C1CF8323-E9A3-31EB-CAEE-0E03C83FEFBF}"/>
          </ac:spMkLst>
        </pc:spChg>
        <pc:spChg chg="mod">
          <ac:chgData name="MERCEDES RECALDE" userId="d3c849c0584ceb5e" providerId="LiveId" clId="{65A16BBF-C181-4028-BD9E-F79D84D19B5B}" dt="2026-04-14T17:49:09.991" v="35" actId="1076"/>
          <ac:spMkLst>
            <pc:docMk/>
            <pc:sldMk cId="2791162765" sldId="264"/>
            <ac:spMk id="15" creationId="{E056BBA8-ED63-7DA6-88CB-95AD2D498436}"/>
          </ac:spMkLst>
        </pc:spChg>
        <pc:spChg chg="mod">
          <ac:chgData name="MERCEDES RECALDE" userId="d3c849c0584ceb5e" providerId="LiveId" clId="{65A16BBF-C181-4028-BD9E-F79D84D19B5B}" dt="2026-04-14T17:49:17.359" v="36" actId="1076"/>
          <ac:spMkLst>
            <pc:docMk/>
            <pc:sldMk cId="2791162765" sldId="264"/>
            <ac:spMk id="16" creationId="{87980F4A-A37E-C0B4-AB0A-A67D0ED8D2C5}"/>
          </ac:spMkLst>
        </pc:spChg>
        <pc:spChg chg="del mod">
          <ac:chgData name="MERCEDES RECALDE" userId="d3c849c0584ceb5e" providerId="LiveId" clId="{65A16BBF-C181-4028-BD9E-F79D84D19B5B}" dt="2026-04-14T17:47:28.034" v="17" actId="478"/>
          <ac:spMkLst>
            <pc:docMk/>
            <pc:sldMk cId="2791162765" sldId="264"/>
            <ac:spMk id="17" creationId="{EAF95E46-03F1-D9B9-100D-815B2EEAD7FC}"/>
          </ac:spMkLst>
        </pc:spChg>
        <pc:spChg chg="del">
          <ac:chgData name="MERCEDES RECALDE" userId="d3c849c0584ceb5e" providerId="LiveId" clId="{65A16BBF-C181-4028-BD9E-F79D84D19B5B}" dt="2026-04-14T17:47:31.253" v="18" actId="478"/>
          <ac:spMkLst>
            <pc:docMk/>
            <pc:sldMk cId="2791162765" sldId="264"/>
            <ac:spMk id="20" creationId="{0B9D99BD-1D3C-ED34-1C18-2E91ACD485F4}"/>
          </ac:spMkLst>
        </pc:spChg>
        <pc:spChg chg="del">
          <ac:chgData name="MERCEDES RECALDE" userId="d3c849c0584ceb5e" providerId="LiveId" clId="{65A16BBF-C181-4028-BD9E-F79D84D19B5B}" dt="2026-04-14T17:47:34.487" v="19" actId="478"/>
          <ac:spMkLst>
            <pc:docMk/>
            <pc:sldMk cId="2791162765" sldId="264"/>
            <ac:spMk id="21" creationId="{19115BB4-E2E3-0F7A-280A-60551B25B6CB}"/>
          </ac:spMkLst>
        </pc:spChg>
        <pc:spChg chg="del">
          <ac:chgData name="MERCEDES RECALDE" userId="d3c849c0584ceb5e" providerId="LiveId" clId="{65A16BBF-C181-4028-BD9E-F79D84D19B5B}" dt="2026-04-14T17:47:39.222" v="21" actId="478"/>
          <ac:spMkLst>
            <pc:docMk/>
            <pc:sldMk cId="2791162765" sldId="264"/>
            <ac:spMk id="22" creationId="{671A40A5-614E-E37C-6B47-FCB69F13D74F}"/>
          </ac:spMkLst>
        </pc:spChg>
        <pc:spChg chg="del">
          <ac:chgData name="MERCEDES RECALDE" userId="d3c849c0584ceb5e" providerId="LiveId" clId="{65A16BBF-C181-4028-BD9E-F79D84D19B5B}" dt="2026-04-14T17:47:41.675" v="22" actId="478"/>
          <ac:spMkLst>
            <pc:docMk/>
            <pc:sldMk cId="2791162765" sldId="264"/>
            <ac:spMk id="25" creationId="{5D375BE5-A670-7F97-5895-283244FF9715}"/>
          </ac:spMkLst>
        </pc:spChg>
        <pc:spChg chg="del">
          <ac:chgData name="MERCEDES RECALDE" userId="d3c849c0584ceb5e" providerId="LiveId" clId="{65A16BBF-C181-4028-BD9E-F79D84D19B5B}" dt="2026-04-14T17:47:44.237" v="23" actId="478"/>
          <ac:spMkLst>
            <pc:docMk/>
            <pc:sldMk cId="2791162765" sldId="264"/>
            <ac:spMk id="33" creationId="{4B7DB3E2-009F-4663-524D-B72351B7419B}"/>
          </ac:spMkLst>
        </pc:spChg>
        <pc:spChg chg="add del mod">
          <ac:chgData name="MERCEDES RECALDE" userId="d3c849c0584ceb5e" providerId="LiveId" clId="{65A16BBF-C181-4028-BD9E-F79D84D19B5B}" dt="2026-04-14T17:46:56.544" v="6" actId="478"/>
          <ac:spMkLst>
            <pc:docMk/>
            <pc:sldMk cId="2791162765" sldId="264"/>
            <ac:spMk id="35" creationId="{3F2A82C7-FC99-89E4-7AED-4C0224276AEB}"/>
          </ac:spMkLst>
        </pc:spChg>
        <pc:spChg chg="add del">
          <ac:chgData name="MERCEDES RECALDE" userId="d3c849c0584ceb5e" providerId="LiveId" clId="{65A16BBF-C181-4028-BD9E-F79D84D19B5B}" dt="2026-04-14T17:46:55.029" v="5" actId="478"/>
          <ac:spMkLst>
            <pc:docMk/>
            <pc:sldMk cId="2791162765" sldId="264"/>
            <ac:spMk id="36" creationId="{05775FA4-8344-3DD6-46BB-81FCBC1E7738}"/>
          </ac:spMkLst>
        </pc:spChg>
        <pc:grpChg chg="del">
          <ac:chgData name="MERCEDES RECALDE" userId="d3c849c0584ceb5e" providerId="LiveId" clId="{65A16BBF-C181-4028-BD9E-F79D84D19B5B}" dt="2026-04-14T17:47:01.857" v="8" actId="478"/>
          <ac:grpSpMkLst>
            <pc:docMk/>
            <pc:sldMk cId="2791162765" sldId="264"/>
            <ac:grpSpMk id="2" creationId="{0F99A903-4F5F-6520-5663-806E2F0AFFF1}"/>
          </ac:grpSpMkLst>
        </pc:grpChg>
        <pc:grpChg chg="del">
          <ac:chgData name="MERCEDES RECALDE" userId="d3c849c0584ceb5e" providerId="LiveId" clId="{65A16BBF-C181-4028-BD9E-F79D84D19B5B}" dt="2026-04-14T17:46:58.529" v="7" actId="478"/>
          <ac:grpSpMkLst>
            <pc:docMk/>
            <pc:sldMk cId="2791162765" sldId="264"/>
            <ac:grpSpMk id="4" creationId="{7750F83E-42AD-820A-70C9-6811F422F5ED}"/>
          </ac:grpSpMkLst>
        </pc:grpChg>
        <pc:grpChg chg="del">
          <ac:chgData name="MERCEDES RECALDE" userId="d3c849c0584ceb5e" providerId="LiveId" clId="{65A16BBF-C181-4028-BD9E-F79D84D19B5B}" dt="2026-04-14T17:47:24.066" v="15" actId="478"/>
          <ac:grpSpMkLst>
            <pc:docMk/>
            <pc:sldMk cId="2791162765" sldId="264"/>
            <ac:grpSpMk id="18" creationId="{3F96F627-81DF-52BD-D204-CB49B7495060}"/>
          </ac:grpSpMkLst>
        </pc:grpChg>
        <pc:grpChg chg="del">
          <ac:chgData name="MERCEDES RECALDE" userId="d3c849c0584ceb5e" providerId="LiveId" clId="{65A16BBF-C181-4028-BD9E-F79D84D19B5B}" dt="2026-04-14T17:47:36.175" v="20" actId="478"/>
          <ac:grpSpMkLst>
            <pc:docMk/>
            <pc:sldMk cId="2791162765" sldId="264"/>
            <ac:grpSpMk id="23" creationId="{2C3BCC95-F41C-4A88-2A98-256AF488254B}"/>
          </ac:grpSpMkLst>
        </pc:grpChg>
        <pc:graphicFrameChg chg="add mod modGraphic">
          <ac:chgData name="MERCEDES RECALDE" userId="d3c849c0584ceb5e" providerId="LiveId" clId="{65A16BBF-C181-4028-BD9E-F79D84D19B5B}" dt="2026-04-14T17:57:38.373" v="343" actId="1076"/>
          <ac:graphicFrameMkLst>
            <pc:docMk/>
            <pc:sldMk cId="2791162765" sldId="264"/>
            <ac:graphicFrameMk id="37" creationId="{09C59491-8DFD-6B20-8FEE-759FEF5BE97C}"/>
          </ac:graphicFrameMkLst>
        </pc:graphicFrameChg>
      </pc:sldChg>
    </pc:docChg>
  </pc:docChgLst>
  <pc:docChgLst>
    <pc:chgData name="MERCEDES RECALDE" userId="d3c849c0584ceb5e" providerId="LiveId" clId="{8B1DFAB7-4203-4D45-8B25-D8C5E8D3986F}"/>
    <pc:docChg chg="custSel modSld">
      <pc:chgData name="MERCEDES RECALDE" userId="d3c849c0584ceb5e" providerId="LiveId" clId="{8B1DFAB7-4203-4D45-8B25-D8C5E8D3986F}" dt="2026-04-14T14:58:12.800" v="96" actId="208"/>
      <pc:docMkLst>
        <pc:docMk/>
      </pc:docMkLst>
      <pc:sldChg chg="addSp modSp mod">
        <pc:chgData name="MERCEDES RECALDE" userId="d3c849c0584ceb5e" providerId="LiveId" clId="{8B1DFAB7-4203-4D45-8B25-D8C5E8D3986F}" dt="2026-04-14T14:58:12.800" v="96" actId="208"/>
        <pc:sldMkLst>
          <pc:docMk/>
          <pc:sldMk cId="0" sldId="261"/>
        </pc:sldMkLst>
        <pc:spChg chg="add mod">
          <ac:chgData name="MERCEDES RECALDE" userId="d3c849c0584ceb5e" providerId="LiveId" clId="{8B1DFAB7-4203-4D45-8B25-D8C5E8D3986F}" dt="2026-04-14T14:56:39.681" v="2" actId="208"/>
          <ac:spMkLst>
            <pc:docMk/>
            <pc:sldMk cId="0" sldId="261"/>
            <ac:spMk id="32" creationId="{F857B487-2645-0DF1-3F24-F1CFBBD10942}"/>
          </ac:spMkLst>
        </pc:spChg>
        <pc:spChg chg="add mod">
          <ac:chgData name="MERCEDES RECALDE" userId="d3c849c0584ceb5e" providerId="LiveId" clId="{8B1DFAB7-4203-4D45-8B25-D8C5E8D3986F}" dt="2026-04-14T14:57:38.057" v="91" actId="6549"/>
          <ac:spMkLst>
            <pc:docMk/>
            <pc:sldMk cId="0" sldId="261"/>
            <ac:spMk id="33" creationId="{789DE9EA-B620-96A8-27AB-97A7F83D4C25}"/>
          </ac:spMkLst>
        </pc:spChg>
        <pc:spChg chg="add mod">
          <ac:chgData name="MERCEDES RECALDE" userId="d3c849c0584ceb5e" providerId="LiveId" clId="{8B1DFAB7-4203-4D45-8B25-D8C5E8D3986F}" dt="2026-04-14T14:58:12.800" v="96" actId="208"/>
          <ac:spMkLst>
            <pc:docMk/>
            <pc:sldMk cId="0" sldId="261"/>
            <ac:spMk id="34" creationId="{FB7CAC3D-38EF-6E19-9BD4-54520EEDECBF}"/>
          </ac:spMkLst>
        </pc:spChg>
        <pc:grpChg chg="mod">
          <ac:chgData name="MERCEDES RECALDE" userId="d3c849c0584ceb5e" providerId="LiveId" clId="{8B1DFAB7-4203-4D45-8B25-D8C5E8D3986F}" dt="2026-04-14T14:57:57.607" v="93" actId="14100"/>
          <ac:grpSpMkLst>
            <pc:docMk/>
            <pc:sldMk cId="0" sldId="261"/>
            <ac:grpSpMk id="4"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grpSp>
        <p:nvGrpSpPr>
          <p:cNvPr id="6" name="Group 6"/>
          <p:cNvGrpSpPr/>
          <p:nvPr/>
        </p:nvGrpSpPr>
        <p:grpSpPr>
          <a:xfrm>
            <a:off x="16049019" y="9686925"/>
            <a:ext cx="2153256" cy="514350"/>
            <a:chOff x="0" y="0"/>
            <a:chExt cx="2871008" cy="685800"/>
          </a:xfrm>
        </p:grpSpPr>
        <p:sp>
          <p:nvSpPr>
            <p:cNvPr id="7" name="Freeform 7" descr="preencoded.png">
              <a:hlinkClick r:id="rId3" tooltip="https://gamma.app/?utm_source=made-with-gamma"/>
            </p:cNvPr>
            <p:cNvSpPr/>
            <p:nvPr/>
          </p:nvSpPr>
          <p:spPr>
            <a:xfrm>
              <a:off x="0" y="0"/>
              <a:ext cx="2870962" cy="685800"/>
            </a:xfrm>
            <a:custGeom>
              <a:avLst/>
              <a:gdLst/>
              <a:ahLst/>
              <a:cxnLst/>
              <a:rect l="l" t="t" r="r" b="b"/>
              <a:pathLst>
                <a:path w="2870962" h="685800">
                  <a:moveTo>
                    <a:pt x="0" y="0"/>
                  </a:moveTo>
                  <a:lnTo>
                    <a:pt x="2870962" y="0"/>
                  </a:lnTo>
                  <a:lnTo>
                    <a:pt x="2870962" y="685800"/>
                  </a:lnTo>
                  <a:lnTo>
                    <a:pt x="0" y="685800"/>
                  </a:lnTo>
                  <a:lnTo>
                    <a:pt x="0" y="0"/>
                  </a:lnTo>
                  <a:close/>
                </a:path>
              </a:pathLst>
            </a:custGeom>
            <a:blipFill>
              <a:blip r:embed="rId4"/>
              <a:stretch>
                <a:fillRect r="-1"/>
              </a:stretch>
            </a:blipFill>
          </p:spPr>
          <p:txBody>
            <a:bodyPr/>
            <a:lstStyle/>
            <a:p>
              <a:endParaRPr lang="en-US"/>
            </a:p>
          </p:txBody>
        </p:sp>
      </p:grpSp>
      <p:grpSp>
        <p:nvGrpSpPr>
          <p:cNvPr id="8" name="Group 8"/>
          <p:cNvGrpSpPr/>
          <p:nvPr/>
        </p:nvGrpSpPr>
        <p:grpSpPr>
          <a:xfrm>
            <a:off x="11430000" y="0"/>
            <a:ext cx="6858000" cy="10287000"/>
            <a:chOff x="0" y="0"/>
            <a:chExt cx="9144000" cy="13716000"/>
          </a:xfrm>
        </p:grpSpPr>
        <p:sp>
          <p:nvSpPr>
            <p:cNvPr id="9" name="Freeform 9" descr="preencoded.png"/>
            <p:cNvSpPr/>
            <p:nvPr/>
          </p:nvSpPr>
          <p:spPr>
            <a:xfrm>
              <a:off x="0" y="0"/>
              <a:ext cx="9144000" cy="13716000"/>
            </a:xfrm>
            <a:custGeom>
              <a:avLst/>
              <a:gdLst/>
              <a:ahLst/>
              <a:cxnLst/>
              <a:rect l="l" t="t" r="r" b="b"/>
              <a:pathLst>
                <a:path w="9144000" h="13716000">
                  <a:moveTo>
                    <a:pt x="0" y="0"/>
                  </a:moveTo>
                  <a:lnTo>
                    <a:pt x="9144000" y="0"/>
                  </a:lnTo>
                  <a:lnTo>
                    <a:pt x="9144000" y="13716000"/>
                  </a:lnTo>
                  <a:lnTo>
                    <a:pt x="0" y="13716000"/>
                  </a:lnTo>
                  <a:lnTo>
                    <a:pt x="0" y="0"/>
                  </a:lnTo>
                  <a:close/>
                </a:path>
              </a:pathLst>
            </a:custGeom>
            <a:blipFill>
              <a:blip r:embed="rId5"/>
              <a:stretch>
                <a:fillRect/>
              </a:stretch>
            </a:blipFill>
          </p:spPr>
          <p:txBody>
            <a:bodyPr/>
            <a:lstStyle/>
            <a:p>
              <a:endParaRPr lang="en-US"/>
            </a:p>
          </p:txBody>
        </p:sp>
      </p:grpSp>
      <p:sp>
        <p:nvSpPr>
          <p:cNvPr id="10" name="TextBox 10"/>
          <p:cNvSpPr txBox="1"/>
          <p:nvPr/>
        </p:nvSpPr>
        <p:spPr>
          <a:xfrm>
            <a:off x="1028700" y="2615859"/>
            <a:ext cx="9417858" cy="1555877"/>
          </a:xfrm>
          <a:prstGeom prst="rect">
            <a:avLst/>
          </a:prstGeom>
        </p:spPr>
        <p:txBody>
          <a:bodyPr lIns="0" tIns="0" rIns="0" bIns="0" rtlCol="0" anchor="t">
            <a:spAutoFit/>
          </a:bodyPr>
          <a:lstStyle/>
          <a:p>
            <a:pPr algn="l">
              <a:lnSpc>
                <a:spcPts val="6123"/>
              </a:lnSpc>
            </a:pPr>
            <a:r>
              <a:rPr lang="en-US" sz="4875" b="1">
                <a:solidFill>
                  <a:srgbClr val="1F1E1E"/>
                </a:solidFill>
                <a:latin typeface="Arimo Bold"/>
                <a:ea typeface="Arimo Bold"/>
                <a:cs typeface="Arimo Bold"/>
                <a:sym typeface="Arimo Bold"/>
              </a:rPr>
              <a:t>Costos, Precios, Contribución </a:t>
            </a:r>
          </a:p>
          <a:p>
            <a:pPr algn="ctr">
              <a:lnSpc>
                <a:spcPts val="6125"/>
              </a:lnSpc>
            </a:pPr>
            <a:r>
              <a:rPr lang="en-US" sz="4875" b="1">
                <a:solidFill>
                  <a:srgbClr val="1F1E1E"/>
                </a:solidFill>
                <a:latin typeface="Arimo Bold"/>
                <a:ea typeface="Arimo Bold"/>
                <a:cs typeface="Arimo Bold"/>
                <a:sym typeface="Arimo Bold"/>
              </a:rPr>
              <a:t>y Presupuesto</a:t>
            </a:r>
          </a:p>
        </p:txBody>
      </p:sp>
      <p:sp>
        <p:nvSpPr>
          <p:cNvPr id="11" name="TextBox 11"/>
          <p:cNvSpPr txBox="1"/>
          <p:nvPr/>
        </p:nvSpPr>
        <p:spPr>
          <a:xfrm>
            <a:off x="556730" y="7389316"/>
            <a:ext cx="4314528" cy="346655"/>
          </a:xfrm>
          <a:prstGeom prst="rect">
            <a:avLst/>
          </a:prstGeom>
        </p:spPr>
        <p:txBody>
          <a:bodyPr lIns="0" tIns="0" rIns="0" bIns="0" rtlCol="0" anchor="t">
            <a:spAutoFit/>
          </a:bodyPr>
          <a:lstStyle/>
          <a:p>
            <a:pPr algn="ctr">
              <a:lnSpc>
                <a:spcPts val="2775"/>
              </a:lnSpc>
            </a:pPr>
            <a:r>
              <a:rPr lang="en-US" sz="1712">
                <a:solidFill>
                  <a:srgbClr val="3B3535"/>
                </a:solidFill>
                <a:latin typeface="Arimo"/>
                <a:ea typeface="Arimo"/>
                <a:cs typeface="Arimo"/>
                <a:sym typeface="Arimo"/>
              </a:rPr>
              <a:t>Prof.Tec. Sup. Mercedes Recalde </a:t>
            </a:r>
          </a:p>
        </p:txBody>
      </p:sp>
      <p:sp>
        <p:nvSpPr>
          <p:cNvPr id="12" name="TextBox 12"/>
          <p:cNvSpPr txBox="1"/>
          <p:nvPr/>
        </p:nvSpPr>
        <p:spPr>
          <a:xfrm>
            <a:off x="912330" y="4865191"/>
            <a:ext cx="9534228" cy="839634"/>
          </a:xfrm>
          <a:prstGeom prst="rect">
            <a:avLst/>
          </a:prstGeom>
        </p:spPr>
        <p:txBody>
          <a:bodyPr lIns="0" tIns="0" rIns="0" bIns="0" rtlCol="0" anchor="t">
            <a:spAutoFit/>
          </a:bodyPr>
          <a:lstStyle/>
          <a:p>
            <a:pPr algn="ctr">
              <a:lnSpc>
                <a:spcPts val="3423"/>
              </a:lnSpc>
            </a:pPr>
            <a:r>
              <a:rPr lang="en-US" sz="2112">
                <a:solidFill>
                  <a:srgbClr val="3B3535"/>
                </a:solidFill>
                <a:latin typeface="Arimo"/>
                <a:ea typeface="Arimo"/>
                <a:cs typeface="Arimo"/>
                <a:sym typeface="Arimo"/>
              </a:rPr>
              <a:t>En gastronomía y hotelería, si no entendemos los costos, ponemos mal los precios, no llegamos al punto de equilibrio y el negocio pierde dinero.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sp>
        <p:nvSpPr>
          <p:cNvPr id="6" name="TextBox 6"/>
          <p:cNvSpPr txBox="1"/>
          <p:nvPr/>
        </p:nvSpPr>
        <p:spPr>
          <a:xfrm>
            <a:off x="947886" y="1107876"/>
            <a:ext cx="6730454" cy="827037"/>
          </a:xfrm>
          <a:prstGeom prst="rect">
            <a:avLst/>
          </a:prstGeom>
        </p:spPr>
        <p:txBody>
          <a:bodyPr lIns="0" tIns="0" rIns="0" bIns="0" rtlCol="0" anchor="t">
            <a:spAutoFit/>
          </a:bodyPr>
          <a:lstStyle/>
          <a:p>
            <a:pPr algn="l">
              <a:lnSpc>
                <a:spcPts val="6125"/>
              </a:lnSpc>
            </a:pPr>
            <a:r>
              <a:rPr lang="en-US" sz="4875" b="1">
                <a:solidFill>
                  <a:srgbClr val="1F1E1E"/>
                </a:solidFill>
                <a:latin typeface="Arimo Bold"/>
                <a:ea typeface="Arimo Bold"/>
                <a:cs typeface="Arimo Bold"/>
                <a:sym typeface="Arimo Bold"/>
              </a:rPr>
              <a:t>Objetivos de la Clase</a:t>
            </a:r>
          </a:p>
        </p:txBody>
      </p:sp>
      <p:sp>
        <p:nvSpPr>
          <p:cNvPr id="7" name="TextBox 7"/>
          <p:cNvSpPr txBox="1"/>
          <p:nvPr/>
        </p:nvSpPr>
        <p:spPr>
          <a:xfrm>
            <a:off x="947886" y="2313534"/>
            <a:ext cx="16392228" cy="474315"/>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Dominar estos cinco pilares fundamentales te permitirá construir un negocio gastronómico o hotelero rentable y sostenible en el tiempo.</a:t>
            </a:r>
          </a:p>
        </p:txBody>
      </p:sp>
      <p:grpSp>
        <p:nvGrpSpPr>
          <p:cNvPr id="8" name="Group 8"/>
          <p:cNvGrpSpPr/>
          <p:nvPr/>
        </p:nvGrpSpPr>
        <p:grpSpPr>
          <a:xfrm>
            <a:off x="943124" y="3049637"/>
            <a:ext cx="5315545" cy="3119140"/>
            <a:chOff x="0" y="0"/>
            <a:chExt cx="7087393" cy="4158853"/>
          </a:xfrm>
        </p:grpSpPr>
        <p:sp>
          <p:nvSpPr>
            <p:cNvPr id="9" name="Freeform 9"/>
            <p:cNvSpPr/>
            <p:nvPr/>
          </p:nvSpPr>
          <p:spPr>
            <a:xfrm>
              <a:off x="6350" y="6350"/>
              <a:ext cx="7074662" cy="4146169"/>
            </a:xfrm>
            <a:custGeom>
              <a:avLst/>
              <a:gdLst/>
              <a:ahLst/>
              <a:cxnLst/>
              <a:rect l="l" t="t" r="r" b="b"/>
              <a:pathLst>
                <a:path w="7074662" h="4146169">
                  <a:moveTo>
                    <a:pt x="0" y="132715"/>
                  </a:moveTo>
                  <a:cubicBezTo>
                    <a:pt x="0" y="59436"/>
                    <a:pt x="59436" y="0"/>
                    <a:pt x="132842" y="0"/>
                  </a:cubicBezTo>
                  <a:lnTo>
                    <a:pt x="6941820" y="0"/>
                  </a:lnTo>
                  <a:cubicBezTo>
                    <a:pt x="7015226" y="0"/>
                    <a:pt x="7074662" y="59436"/>
                    <a:pt x="7074662" y="132715"/>
                  </a:cubicBezTo>
                  <a:lnTo>
                    <a:pt x="7074662" y="4013454"/>
                  </a:lnTo>
                  <a:cubicBezTo>
                    <a:pt x="7074662" y="4086733"/>
                    <a:pt x="7015226" y="4146169"/>
                    <a:pt x="6941820" y="4146169"/>
                  </a:cubicBezTo>
                  <a:lnTo>
                    <a:pt x="132842" y="4146169"/>
                  </a:lnTo>
                  <a:cubicBezTo>
                    <a:pt x="59436" y="4146169"/>
                    <a:pt x="0" y="4086733"/>
                    <a:pt x="0" y="4013454"/>
                  </a:cubicBezTo>
                  <a:close/>
                </a:path>
              </a:pathLst>
            </a:custGeom>
            <a:solidFill>
              <a:srgbClr val="F9D2D6"/>
            </a:solidFill>
          </p:spPr>
          <p:txBody>
            <a:bodyPr/>
            <a:lstStyle/>
            <a:p>
              <a:endParaRPr lang="en-US"/>
            </a:p>
          </p:txBody>
        </p:sp>
        <p:sp>
          <p:nvSpPr>
            <p:cNvPr id="10" name="Freeform 10"/>
            <p:cNvSpPr/>
            <p:nvPr/>
          </p:nvSpPr>
          <p:spPr>
            <a:xfrm>
              <a:off x="0" y="0"/>
              <a:ext cx="7087362" cy="4158869"/>
            </a:xfrm>
            <a:custGeom>
              <a:avLst/>
              <a:gdLst/>
              <a:ahLst/>
              <a:cxnLst/>
              <a:rect l="l" t="t" r="r" b="b"/>
              <a:pathLst>
                <a:path w="7087362" h="4158869">
                  <a:moveTo>
                    <a:pt x="0" y="139065"/>
                  </a:moveTo>
                  <a:cubicBezTo>
                    <a:pt x="0" y="62230"/>
                    <a:pt x="62357" y="0"/>
                    <a:pt x="139192" y="0"/>
                  </a:cubicBezTo>
                  <a:lnTo>
                    <a:pt x="6948170" y="0"/>
                  </a:lnTo>
                  <a:lnTo>
                    <a:pt x="6948170" y="6350"/>
                  </a:lnTo>
                  <a:lnTo>
                    <a:pt x="6948170" y="0"/>
                  </a:lnTo>
                  <a:cubicBezTo>
                    <a:pt x="7025005" y="0"/>
                    <a:pt x="7087362" y="62230"/>
                    <a:pt x="7087362" y="139065"/>
                  </a:cubicBezTo>
                  <a:lnTo>
                    <a:pt x="7081012" y="139065"/>
                  </a:lnTo>
                  <a:lnTo>
                    <a:pt x="7087362" y="139065"/>
                  </a:lnTo>
                  <a:lnTo>
                    <a:pt x="7087362" y="4019804"/>
                  </a:lnTo>
                  <a:lnTo>
                    <a:pt x="7081012" y="4019804"/>
                  </a:lnTo>
                  <a:lnTo>
                    <a:pt x="7087362" y="4019804"/>
                  </a:lnTo>
                  <a:cubicBezTo>
                    <a:pt x="7087362" y="4096639"/>
                    <a:pt x="7025005" y="4158869"/>
                    <a:pt x="6948170" y="4158869"/>
                  </a:cubicBezTo>
                  <a:lnTo>
                    <a:pt x="6948170" y="4152519"/>
                  </a:lnTo>
                  <a:lnTo>
                    <a:pt x="6948170" y="4158869"/>
                  </a:lnTo>
                  <a:lnTo>
                    <a:pt x="139192" y="4158869"/>
                  </a:lnTo>
                  <a:lnTo>
                    <a:pt x="139192" y="4152519"/>
                  </a:lnTo>
                  <a:lnTo>
                    <a:pt x="139192" y="4158869"/>
                  </a:lnTo>
                  <a:cubicBezTo>
                    <a:pt x="62357" y="4158869"/>
                    <a:pt x="0" y="4096639"/>
                    <a:pt x="0" y="4019804"/>
                  </a:cubicBezTo>
                  <a:lnTo>
                    <a:pt x="0" y="139065"/>
                  </a:lnTo>
                  <a:lnTo>
                    <a:pt x="6350" y="139065"/>
                  </a:lnTo>
                  <a:lnTo>
                    <a:pt x="0" y="139065"/>
                  </a:lnTo>
                  <a:moveTo>
                    <a:pt x="12700" y="139065"/>
                  </a:moveTo>
                  <a:lnTo>
                    <a:pt x="12700" y="4019804"/>
                  </a:lnTo>
                  <a:lnTo>
                    <a:pt x="6350" y="4019804"/>
                  </a:lnTo>
                  <a:lnTo>
                    <a:pt x="12700" y="4019804"/>
                  </a:lnTo>
                  <a:cubicBezTo>
                    <a:pt x="12700" y="4089527"/>
                    <a:pt x="69342" y="4146169"/>
                    <a:pt x="139192" y="4146169"/>
                  </a:cubicBezTo>
                  <a:lnTo>
                    <a:pt x="6948170" y="4146169"/>
                  </a:lnTo>
                  <a:cubicBezTo>
                    <a:pt x="7018020" y="4146169"/>
                    <a:pt x="7074662" y="4089527"/>
                    <a:pt x="7074662" y="4019804"/>
                  </a:cubicBezTo>
                  <a:lnTo>
                    <a:pt x="7074662" y="139065"/>
                  </a:lnTo>
                  <a:cubicBezTo>
                    <a:pt x="7074662" y="69342"/>
                    <a:pt x="7018020" y="12700"/>
                    <a:pt x="6948170" y="12700"/>
                  </a:cubicBezTo>
                  <a:lnTo>
                    <a:pt x="139192" y="12700"/>
                  </a:lnTo>
                  <a:lnTo>
                    <a:pt x="139192" y="6350"/>
                  </a:lnTo>
                  <a:lnTo>
                    <a:pt x="139192" y="12700"/>
                  </a:lnTo>
                  <a:cubicBezTo>
                    <a:pt x="69342" y="12700"/>
                    <a:pt x="12700" y="69342"/>
                    <a:pt x="12700" y="139065"/>
                  </a:cubicBezTo>
                  <a:close/>
                </a:path>
              </a:pathLst>
            </a:custGeom>
            <a:solidFill>
              <a:srgbClr val="DFB8BC"/>
            </a:solidFill>
          </p:spPr>
          <p:txBody>
            <a:bodyPr/>
            <a:lstStyle/>
            <a:p>
              <a:endParaRPr lang="en-US"/>
            </a:p>
          </p:txBody>
        </p:sp>
      </p:grpSp>
      <p:grpSp>
        <p:nvGrpSpPr>
          <p:cNvPr id="11" name="Group 11"/>
          <p:cNvGrpSpPr/>
          <p:nvPr/>
        </p:nvGrpSpPr>
        <p:grpSpPr>
          <a:xfrm>
            <a:off x="1194346" y="3300859"/>
            <a:ext cx="710804" cy="710804"/>
            <a:chOff x="0" y="0"/>
            <a:chExt cx="947738" cy="947738"/>
          </a:xfrm>
        </p:grpSpPr>
        <p:sp>
          <p:nvSpPr>
            <p:cNvPr id="12" name="Freeform 12"/>
            <p:cNvSpPr/>
            <p:nvPr/>
          </p:nvSpPr>
          <p:spPr>
            <a:xfrm>
              <a:off x="0" y="0"/>
              <a:ext cx="947801" cy="947801"/>
            </a:xfrm>
            <a:custGeom>
              <a:avLst/>
              <a:gdLst/>
              <a:ahLst/>
              <a:cxnLst/>
              <a:rect l="l" t="t" r="r" b="b"/>
              <a:pathLst>
                <a:path w="947801" h="947801">
                  <a:moveTo>
                    <a:pt x="0" y="473837"/>
                  </a:moveTo>
                  <a:cubicBezTo>
                    <a:pt x="0" y="212217"/>
                    <a:pt x="212217" y="0"/>
                    <a:pt x="473837" y="0"/>
                  </a:cubicBezTo>
                  <a:cubicBezTo>
                    <a:pt x="735457" y="0"/>
                    <a:pt x="947801" y="212217"/>
                    <a:pt x="947801" y="473837"/>
                  </a:cubicBezTo>
                  <a:cubicBezTo>
                    <a:pt x="947801" y="735457"/>
                    <a:pt x="735584" y="947801"/>
                    <a:pt x="473837" y="947801"/>
                  </a:cubicBezTo>
                  <a:cubicBezTo>
                    <a:pt x="212090" y="947801"/>
                    <a:pt x="0" y="735584"/>
                    <a:pt x="0" y="473837"/>
                  </a:cubicBezTo>
                  <a:close/>
                </a:path>
              </a:pathLst>
            </a:custGeom>
            <a:solidFill>
              <a:srgbClr val="DA1B2E"/>
            </a:solidFill>
          </p:spPr>
          <p:txBody>
            <a:bodyPr/>
            <a:lstStyle/>
            <a:p>
              <a:endParaRPr lang="en-US"/>
            </a:p>
          </p:txBody>
        </p:sp>
      </p:grpSp>
      <p:grpSp>
        <p:nvGrpSpPr>
          <p:cNvPr id="13" name="Group 13"/>
          <p:cNvGrpSpPr/>
          <p:nvPr/>
        </p:nvGrpSpPr>
        <p:grpSpPr>
          <a:xfrm>
            <a:off x="1389757" y="3456385"/>
            <a:ext cx="319831" cy="399752"/>
            <a:chOff x="0" y="0"/>
            <a:chExt cx="426442" cy="533003"/>
          </a:xfrm>
        </p:grpSpPr>
        <p:sp>
          <p:nvSpPr>
            <p:cNvPr id="14" name="Freeform 14" descr="preencoded.png"/>
            <p:cNvSpPr/>
            <p:nvPr/>
          </p:nvSpPr>
          <p:spPr>
            <a:xfrm>
              <a:off x="0" y="0"/>
              <a:ext cx="426466" cy="533019"/>
            </a:xfrm>
            <a:custGeom>
              <a:avLst/>
              <a:gdLst/>
              <a:ahLst/>
              <a:cxnLst/>
              <a:rect l="l" t="t" r="r" b="b"/>
              <a:pathLst>
                <a:path w="426466" h="533019">
                  <a:moveTo>
                    <a:pt x="0" y="0"/>
                  </a:moveTo>
                  <a:lnTo>
                    <a:pt x="426466" y="0"/>
                  </a:lnTo>
                  <a:lnTo>
                    <a:pt x="426466" y="533019"/>
                  </a:lnTo>
                  <a:lnTo>
                    <a:pt x="0" y="533019"/>
                  </a:lnTo>
                  <a:lnTo>
                    <a:pt x="0" y="0"/>
                  </a:lnTo>
                  <a:close/>
                </a:path>
              </a:pathLst>
            </a:custGeom>
            <a:blipFill>
              <a:blip r:embed="rId3"/>
              <a:stretch>
                <a:fillRect l="-590" r="-584" b="2"/>
              </a:stretch>
            </a:blipFill>
          </p:spPr>
          <p:txBody>
            <a:bodyPr/>
            <a:lstStyle/>
            <a:p>
              <a:endParaRPr lang="en-US"/>
            </a:p>
          </p:txBody>
        </p:sp>
      </p:grpSp>
      <p:sp>
        <p:nvSpPr>
          <p:cNvPr id="15" name="TextBox 15"/>
          <p:cNvSpPr txBox="1"/>
          <p:nvPr/>
        </p:nvSpPr>
        <p:spPr>
          <a:xfrm>
            <a:off x="1194346" y="4229546"/>
            <a:ext cx="4240560" cy="408682"/>
          </a:xfrm>
          <a:prstGeom prst="rect">
            <a:avLst/>
          </a:prstGeom>
        </p:spPr>
        <p:txBody>
          <a:bodyPr lIns="0" tIns="0" rIns="0" bIns="0" rtlCol="0" anchor="t">
            <a:spAutoFit/>
          </a:bodyPr>
          <a:lstStyle/>
          <a:p>
            <a:pPr algn="l">
              <a:lnSpc>
                <a:spcPts val="3062"/>
              </a:lnSpc>
            </a:pPr>
            <a:r>
              <a:rPr lang="en-US" sz="2437" b="1">
                <a:solidFill>
                  <a:srgbClr val="3B3535"/>
                </a:solidFill>
                <a:latin typeface="Arimo Bold"/>
                <a:ea typeface="Arimo Bold"/>
                <a:cs typeface="Arimo Bold"/>
                <a:sym typeface="Arimo Bold"/>
              </a:rPr>
              <a:t>Distinguir Tipos de Costos</a:t>
            </a:r>
          </a:p>
        </p:txBody>
      </p:sp>
      <p:sp>
        <p:nvSpPr>
          <p:cNvPr id="16" name="TextBox 16"/>
          <p:cNvSpPr txBox="1"/>
          <p:nvPr/>
        </p:nvSpPr>
        <p:spPr>
          <a:xfrm>
            <a:off x="1194346" y="4685110"/>
            <a:ext cx="4813101" cy="1232446"/>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Aprender a clasificar costos fijos, variables, directos e indirectos para tomar decisiones informadas.</a:t>
            </a:r>
          </a:p>
        </p:txBody>
      </p:sp>
      <p:grpSp>
        <p:nvGrpSpPr>
          <p:cNvPr id="17" name="Group 17"/>
          <p:cNvGrpSpPr/>
          <p:nvPr/>
        </p:nvGrpSpPr>
        <p:grpSpPr>
          <a:xfrm>
            <a:off x="6486079" y="3049637"/>
            <a:ext cx="5315694" cy="3119140"/>
            <a:chOff x="0" y="0"/>
            <a:chExt cx="7087592" cy="4158853"/>
          </a:xfrm>
        </p:grpSpPr>
        <p:sp>
          <p:nvSpPr>
            <p:cNvPr id="18" name="Freeform 18"/>
            <p:cNvSpPr/>
            <p:nvPr/>
          </p:nvSpPr>
          <p:spPr>
            <a:xfrm>
              <a:off x="6350" y="6350"/>
              <a:ext cx="7074789" cy="4146169"/>
            </a:xfrm>
            <a:custGeom>
              <a:avLst/>
              <a:gdLst/>
              <a:ahLst/>
              <a:cxnLst/>
              <a:rect l="l" t="t" r="r" b="b"/>
              <a:pathLst>
                <a:path w="7074789" h="4146169">
                  <a:moveTo>
                    <a:pt x="0" y="132715"/>
                  </a:moveTo>
                  <a:cubicBezTo>
                    <a:pt x="0" y="59436"/>
                    <a:pt x="59436" y="0"/>
                    <a:pt x="132842" y="0"/>
                  </a:cubicBezTo>
                  <a:lnTo>
                    <a:pt x="6941947" y="0"/>
                  </a:lnTo>
                  <a:cubicBezTo>
                    <a:pt x="7015353" y="0"/>
                    <a:pt x="7074789" y="59436"/>
                    <a:pt x="7074789" y="132715"/>
                  </a:cubicBezTo>
                  <a:lnTo>
                    <a:pt x="7074789" y="4013454"/>
                  </a:lnTo>
                  <a:cubicBezTo>
                    <a:pt x="7074789" y="4086733"/>
                    <a:pt x="7015353" y="4146169"/>
                    <a:pt x="6941947" y="4146169"/>
                  </a:cubicBezTo>
                  <a:lnTo>
                    <a:pt x="132842" y="4146169"/>
                  </a:lnTo>
                  <a:cubicBezTo>
                    <a:pt x="59436" y="4146169"/>
                    <a:pt x="0" y="4086733"/>
                    <a:pt x="0" y="4013454"/>
                  </a:cubicBezTo>
                  <a:close/>
                </a:path>
              </a:pathLst>
            </a:custGeom>
            <a:solidFill>
              <a:srgbClr val="F9D2D6"/>
            </a:solidFill>
          </p:spPr>
          <p:txBody>
            <a:bodyPr/>
            <a:lstStyle/>
            <a:p>
              <a:endParaRPr lang="en-US"/>
            </a:p>
          </p:txBody>
        </p:sp>
        <p:sp>
          <p:nvSpPr>
            <p:cNvPr id="19" name="Freeform 19"/>
            <p:cNvSpPr/>
            <p:nvPr/>
          </p:nvSpPr>
          <p:spPr>
            <a:xfrm>
              <a:off x="0" y="0"/>
              <a:ext cx="7087489" cy="4158869"/>
            </a:xfrm>
            <a:custGeom>
              <a:avLst/>
              <a:gdLst/>
              <a:ahLst/>
              <a:cxnLst/>
              <a:rect l="l" t="t" r="r" b="b"/>
              <a:pathLst>
                <a:path w="7087489" h="4158869">
                  <a:moveTo>
                    <a:pt x="0" y="139065"/>
                  </a:moveTo>
                  <a:cubicBezTo>
                    <a:pt x="0" y="62230"/>
                    <a:pt x="62357" y="0"/>
                    <a:pt x="139192" y="0"/>
                  </a:cubicBezTo>
                  <a:lnTo>
                    <a:pt x="6948297" y="0"/>
                  </a:lnTo>
                  <a:lnTo>
                    <a:pt x="6948297" y="6350"/>
                  </a:lnTo>
                  <a:lnTo>
                    <a:pt x="6948297" y="0"/>
                  </a:lnTo>
                  <a:cubicBezTo>
                    <a:pt x="7025132" y="0"/>
                    <a:pt x="7087489" y="62230"/>
                    <a:pt x="7087489" y="139065"/>
                  </a:cubicBezTo>
                  <a:lnTo>
                    <a:pt x="7081139" y="139065"/>
                  </a:lnTo>
                  <a:lnTo>
                    <a:pt x="7087489" y="139065"/>
                  </a:lnTo>
                  <a:lnTo>
                    <a:pt x="7087489" y="4019804"/>
                  </a:lnTo>
                  <a:lnTo>
                    <a:pt x="7081139" y="4019804"/>
                  </a:lnTo>
                  <a:lnTo>
                    <a:pt x="7087489" y="4019804"/>
                  </a:lnTo>
                  <a:cubicBezTo>
                    <a:pt x="7087489" y="4096639"/>
                    <a:pt x="7025132" y="4158869"/>
                    <a:pt x="6948297" y="4158869"/>
                  </a:cubicBezTo>
                  <a:lnTo>
                    <a:pt x="6948297" y="4152519"/>
                  </a:lnTo>
                  <a:lnTo>
                    <a:pt x="6948297" y="4158869"/>
                  </a:lnTo>
                  <a:lnTo>
                    <a:pt x="139192" y="4158869"/>
                  </a:lnTo>
                  <a:lnTo>
                    <a:pt x="139192" y="4152519"/>
                  </a:lnTo>
                  <a:lnTo>
                    <a:pt x="139192" y="4158869"/>
                  </a:lnTo>
                  <a:cubicBezTo>
                    <a:pt x="62357" y="4158869"/>
                    <a:pt x="0" y="4096639"/>
                    <a:pt x="0" y="4019804"/>
                  </a:cubicBezTo>
                  <a:lnTo>
                    <a:pt x="0" y="139065"/>
                  </a:lnTo>
                  <a:lnTo>
                    <a:pt x="6350" y="139065"/>
                  </a:lnTo>
                  <a:lnTo>
                    <a:pt x="0" y="139065"/>
                  </a:lnTo>
                  <a:moveTo>
                    <a:pt x="12700" y="139065"/>
                  </a:moveTo>
                  <a:lnTo>
                    <a:pt x="12700" y="4019804"/>
                  </a:lnTo>
                  <a:lnTo>
                    <a:pt x="6350" y="4019804"/>
                  </a:lnTo>
                  <a:lnTo>
                    <a:pt x="12700" y="4019804"/>
                  </a:lnTo>
                  <a:cubicBezTo>
                    <a:pt x="12700" y="4089527"/>
                    <a:pt x="69342" y="4146169"/>
                    <a:pt x="139192" y="4146169"/>
                  </a:cubicBezTo>
                  <a:lnTo>
                    <a:pt x="6948297" y="4146169"/>
                  </a:lnTo>
                  <a:cubicBezTo>
                    <a:pt x="7018147" y="4146169"/>
                    <a:pt x="7074789" y="4089527"/>
                    <a:pt x="7074789" y="4019804"/>
                  </a:cubicBezTo>
                  <a:lnTo>
                    <a:pt x="7074789" y="139065"/>
                  </a:lnTo>
                  <a:cubicBezTo>
                    <a:pt x="7074789" y="69342"/>
                    <a:pt x="7018147" y="12700"/>
                    <a:pt x="6948297" y="12700"/>
                  </a:cubicBezTo>
                  <a:lnTo>
                    <a:pt x="139192" y="12700"/>
                  </a:lnTo>
                  <a:lnTo>
                    <a:pt x="139192" y="6350"/>
                  </a:lnTo>
                  <a:lnTo>
                    <a:pt x="139192" y="12700"/>
                  </a:lnTo>
                  <a:cubicBezTo>
                    <a:pt x="69342" y="12700"/>
                    <a:pt x="12700" y="69342"/>
                    <a:pt x="12700" y="139065"/>
                  </a:cubicBezTo>
                  <a:close/>
                </a:path>
              </a:pathLst>
            </a:custGeom>
            <a:solidFill>
              <a:srgbClr val="DFB8BC"/>
            </a:solidFill>
          </p:spPr>
          <p:txBody>
            <a:bodyPr/>
            <a:lstStyle/>
            <a:p>
              <a:endParaRPr lang="en-US"/>
            </a:p>
          </p:txBody>
        </p:sp>
      </p:grpSp>
      <p:grpSp>
        <p:nvGrpSpPr>
          <p:cNvPr id="20" name="Group 20"/>
          <p:cNvGrpSpPr/>
          <p:nvPr/>
        </p:nvGrpSpPr>
        <p:grpSpPr>
          <a:xfrm>
            <a:off x="6737300" y="3300859"/>
            <a:ext cx="710804" cy="710804"/>
            <a:chOff x="0" y="0"/>
            <a:chExt cx="947738" cy="947738"/>
          </a:xfrm>
        </p:grpSpPr>
        <p:sp>
          <p:nvSpPr>
            <p:cNvPr id="21" name="Freeform 21"/>
            <p:cNvSpPr/>
            <p:nvPr/>
          </p:nvSpPr>
          <p:spPr>
            <a:xfrm>
              <a:off x="0" y="0"/>
              <a:ext cx="947801" cy="947801"/>
            </a:xfrm>
            <a:custGeom>
              <a:avLst/>
              <a:gdLst/>
              <a:ahLst/>
              <a:cxnLst/>
              <a:rect l="l" t="t" r="r" b="b"/>
              <a:pathLst>
                <a:path w="947801" h="947801">
                  <a:moveTo>
                    <a:pt x="0" y="473837"/>
                  </a:moveTo>
                  <a:cubicBezTo>
                    <a:pt x="0" y="212217"/>
                    <a:pt x="212217" y="0"/>
                    <a:pt x="473837" y="0"/>
                  </a:cubicBezTo>
                  <a:cubicBezTo>
                    <a:pt x="735457" y="0"/>
                    <a:pt x="947801" y="212217"/>
                    <a:pt x="947801" y="473837"/>
                  </a:cubicBezTo>
                  <a:cubicBezTo>
                    <a:pt x="947801" y="735457"/>
                    <a:pt x="735584" y="947801"/>
                    <a:pt x="473837" y="947801"/>
                  </a:cubicBezTo>
                  <a:cubicBezTo>
                    <a:pt x="212090" y="947801"/>
                    <a:pt x="0" y="735584"/>
                    <a:pt x="0" y="473837"/>
                  </a:cubicBezTo>
                  <a:close/>
                </a:path>
              </a:pathLst>
            </a:custGeom>
            <a:solidFill>
              <a:srgbClr val="DA1B2E"/>
            </a:solidFill>
          </p:spPr>
          <p:txBody>
            <a:bodyPr/>
            <a:lstStyle/>
            <a:p>
              <a:endParaRPr lang="en-US"/>
            </a:p>
          </p:txBody>
        </p:sp>
      </p:grpSp>
      <p:grpSp>
        <p:nvGrpSpPr>
          <p:cNvPr id="22" name="Group 22"/>
          <p:cNvGrpSpPr/>
          <p:nvPr/>
        </p:nvGrpSpPr>
        <p:grpSpPr>
          <a:xfrm>
            <a:off x="6932711" y="3456385"/>
            <a:ext cx="319831" cy="399752"/>
            <a:chOff x="0" y="0"/>
            <a:chExt cx="426442" cy="533003"/>
          </a:xfrm>
        </p:grpSpPr>
        <p:sp>
          <p:nvSpPr>
            <p:cNvPr id="23" name="Freeform 23" descr="preencoded.png"/>
            <p:cNvSpPr/>
            <p:nvPr/>
          </p:nvSpPr>
          <p:spPr>
            <a:xfrm>
              <a:off x="0" y="0"/>
              <a:ext cx="426466" cy="533019"/>
            </a:xfrm>
            <a:custGeom>
              <a:avLst/>
              <a:gdLst/>
              <a:ahLst/>
              <a:cxnLst/>
              <a:rect l="l" t="t" r="r" b="b"/>
              <a:pathLst>
                <a:path w="426466" h="533019">
                  <a:moveTo>
                    <a:pt x="0" y="0"/>
                  </a:moveTo>
                  <a:lnTo>
                    <a:pt x="426466" y="0"/>
                  </a:lnTo>
                  <a:lnTo>
                    <a:pt x="426466" y="533019"/>
                  </a:lnTo>
                  <a:lnTo>
                    <a:pt x="0" y="533019"/>
                  </a:lnTo>
                  <a:lnTo>
                    <a:pt x="0" y="0"/>
                  </a:lnTo>
                  <a:close/>
                </a:path>
              </a:pathLst>
            </a:custGeom>
            <a:blipFill>
              <a:blip r:embed="rId4"/>
              <a:stretch>
                <a:fillRect l="-590" r="-584" b="2"/>
              </a:stretch>
            </a:blipFill>
          </p:spPr>
          <p:txBody>
            <a:bodyPr/>
            <a:lstStyle/>
            <a:p>
              <a:endParaRPr lang="en-US"/>
            </a:p>
          </p:txBody>
        </p:sp>
      </p:grpSp>
      <p:sp>
        <p:nvSpPr>
          <p:cNvPr id="24" name="TextBox 24"/>
          <p:cNvSpPr txBox="1"/>
          <p:nvPr/>
        </p:nvSpPr>
        <p:spPr>
          <a:xfrm>
            <a:off x="6737300" y="4229546"/>
            <a:ext cx="3895279" cy="408682"/>
          </a:xfrm>
          <a:prstGeom prst="rect">
            <a:avLst/>
          </a:prstGeom>
        </p:spPr>
        <p:txBody>
          <a:bodyPr lIns="0" tIns="0" rIns="0" bIns="0" rtlCol="0" anchor="t">
            <a:spAutoFit/>
          </a:bodyPr>
          <a:lstStyle/>
          <a:p>
            <a:pPr algn="l">
              <a:lnSpc>
                <a:spcPts val="3062"/>
              </a:lnSpc>
            </a:pPr>
            <a:r>
              <a:rPr lang="en-US" sz="2437" b="1">
                <a:solidFill>
                  <a:srgbClr val="3B3535"/>
                </a:solidFill>
                <a:latin typeface="Arimo Bold"/>
                <a:ea typeface="Arimo Bold"/>
                <a:cs typeface="Arimo Bold"/>
                <a:sym typeface="Arimo Bold"/>
              </a:rPr>
              <a:t>Calcular Precio de Venta</a:t>
            </a:r>
          </a:p>
        </p:txBody>
      </p:sp>
      <p:sp>
        <p:nvSpPr>
          <p:cNvPr id="25" name="TextBox 25"/>
          <p:cNvSpPr txBox="1"/>
          <p:nvPr/>
        </p:nvSpPr>
        <p:spPr>
          <a:xfrm>
            <a:off x="6737300" y="4685110"/>
            <a:ext cx="4813250" cy="853380"/>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Dominar tres métodos prácticos para fijar precios que aseguren rentabilidad.</a:t>
            </a:r>
          </a:p>
        </p:txBody>
      </p:sp>
      <p:grpSp>
        <p:nvGrpSpPr>
          <p:cNvPr id="26" name="Group 26"/>
          <p:cNvGrpSpPr/>
          <p:nvPr/>
        </p:nvGrpSpPr>
        <p:grpSpPr>
          <a:xfrm>
            <a:off x="12029183" y="3049637"/>
            <a:ext cx="5315545" cy="3119140"/>
            <a:chOff x="0" y="0"/>
            <a:chExt cx="7087393" cy="4158853"/>
          </a:xfrm>
        </p:grpSpPr>
        <p:sp>
          <p:nvSpPr>
            <p:cNvPr id="27" name="Freeform 27"/>
            <p:cNvSpPr/>
            <p:nvPr/>
          </p:nvSpPr>
          <p:spPr>
            <a:xfrm>
              <a:off x="6350" y="6350"/>
              <a:ext cx="7074662" cy="4146169"/>
            </a:xfrm>
            <a:custGeom>
              <a:avLst/>
              <a:gdLst/>
              <a:ahLst/>
              <a:cxnLst/>
              <a:rect l="l" t="t" r="r" b="b"/>
              <a:pathLst>
                <a:path w="7074662" h="4146169">
                  <a:moveTo>
                    <a:pt x="0" y="132715"/>
                  </a:moveTo>
                  <a:cubicBezTo>
                    <a:pt x="0" y="59436"/>
                    <a:pt x="59436" y="0"/>
                    <a:pt x="132842" y="0"/>
                  </a:cubicBezTo>
                  <a:lnTo>
                    <a:pt x="6941820" y="0"/>
                  </a:lnTo>
                  <a:cubicBezTo>
                    <a:pt x="7015226" y="0"/>
                    <a:pt x="7074662" y="59436"/>
                    <a:pt x="7074662" y="132715"/>
                  </a:cubicBezTo>
                  <a:lnTo>
                    <a:pt x="7074662" y="4013454"/>
                  </a:lnTo>
                  <a:cubicBezTo>
                    <a:pt x="7074662" y="4086733"/>
                    <a:pt x="7015226" y="4146169"/>
                    <a:pt x="6941820" y="4146169"/>
                  </a:cubicBezTo>
                  <a:lnTo>
                    <a:pt x="132842" y="4146169"/>
                  </a:lnTo>
                  <a:cubicBezTo>
                    <a:pt x="59436" y="4146169"/>
                    <a:pt x="0" y="4086733"/>
                    <a:pt x="0" y="4013454"/>
                  </a:cubicBezTo>
                  <a:close/>
                </a:path>
              </a:pathLst>
            </a:custGeom>
            <a:solidFill>
              <a:srgbClr val="F9D2D6"/>
            </a:solidFill>
          </p:spPr>
          <p:txBody>
            <a:bodyPr/>
            <a:lstStyle/>
            <a:p>
              <a:endParaRPr lang="en-US"/>
            </a:p>
          </p:txBody>
        </p:sp>
        <p:sp>
          <p:nvSpPr>
            <p:cNvPr id="28" name="Freeform 28"/>
            <p:cNvSpPr/>
            <p:nvPr/>
          </p:nvSpPr>
          <p:spPr>
            <a:xfrm>
              <a:off x="0" y="0"/>
              <a:ext cx="7087362" cy="4158869"/>
            </a:xfrm>
            <a:custGeom>
              <a:avLst/>
              <a:gdLst/>
              <a:ahLst/>
              <a:cxnLst/>
              <a:rect l="l" t="t" r="r" b="b"/>
              <a:pathLst>
                <a:path w="7087362" h="4158869">
                  <a:moveTo>
                    <a:pt x="0" y="139065"/>
                  </a:moveTo>
                  <a:cubicBezTo>
                    <a:pt x="0" y="62230"/>
                    <a:pt x="62357" y="0"/>
                    <a:pt x="139192" y="0"/>
                  </a:cubicBezTo>
                  <a:lnTo>
                    <a:pt x="6948170" y="0"/>
                  </a:lnTo>
                  <a:lnTo>
                    <a:pt x="6948170" y="6350"/>
                  </a:lnTo>
                  <a:lnTo>
                    <a:pt x="6948170" y="0"/>
                  </a:lnTo>
                  <a:cubicBezTo>
                    <a:pt x="7025005" y="0"/>
                    <a:pt x="7087362" y="62230"/>
                    <a:pt x="7087362" y="139065"/>
                  </a:cubicBezTo>
                  <a:lnTo>
                    <a:pt x="7081012" y="139065"/>
                  </a:lnTo>
                  <a:lnTo>
                    <a:pt x="7087362" y="139065"/>
                  </a:lnTo>
                  <a:lnTo>
                    <a:pt x="7087362" y="4019804"/>
                  </a:lnTo>
                  <a:lnTo>
                    <a:pt x="7081012" y="4019804"/>
                  </a:lnTo>
                  <a:lnTo>
                    <a:pt x="7087362" y="4019804"/>
                  </a:lnTo>
                  <a:cubicBezTo>
                    <a:pt x="7087362" y="4096639"/>
                    <a:pt x="7025005" y="4158869"/>
                    <a:pt x="6948170" y="4158869"/>
                  </a:cubicBezTo>
                  <a:lnTo>
                    <a:pt x="6948170" y="4152519"/>
                  </a:lnTo>
                  <a:lnTo>
                    <a:pt x="6948170" y="4158869"/>
                  </a:lnTo>
                  <a:lnTo>
                    <a:pt x="139192" y="4158869"/>
                  </a:lnTo>
                  <a:lnTo>
                    <a:pt x="139192" y="4152519"/>
                  </a:lnTo>
                  <a:lnTo>
                    <a:pt x="139192" y="4158869"/>
                  </a:lnTo>
                  <a:cubicBezTo>
                    <a:pt x="62357" y="4158869"/>
                    <a:pt x="0" y="4096639"/>
                    <a:pt x="0" y="4019804"/>
                  </a:cubicBezTo>
                  <a:lnTo>
                    <a:pt x="0" y="139065"/>
                  </a:lnTo>
                  <a:lnTo>
                    <a:pt x="6350" y="139065"/>
                  </a:lnTo>
                  <a:lnTo>
                    <a:pt x="0" y="139065"/>
                  </a:lnTo>
                  <a:moveTo>
                    <a:pt x="12700" y="139065"/>
                  </a:moveTo>
                  <a:lnTo>
                    <a:pt x="12700" y="4019804"/>
                  </a:lnTo>
                  <a:lnTo>
                    <a:pt x="6350" y="4019804"/>
                  </a:lnTo>
                  <a:lnTo>
                    <a:pt x="12700" y="4019804"/>
                  </a:lnTo>
                  <a:cubicBezTo>
                    <a:pt x="12700" y="4089527"/>
                    <a:pt x="69342" y="4146169"/>
                    <a:pt x="139192" y="4146169"/>
                  </a:cubicBezTo>
                  <a:lnTo>
                    <a:pt x="6948170" y="4146169"/>
                  </a:lnTo>
                  <a:cubicBezTo>
                    <a:pt x="7018020" y="4146169"/>
                    <a:pt x="7074662" y="4089527"/>
                    <a:pt x="7074662" y="4019804"/>
                  </a:cubicBezTo>
                  <a:lnTo>
                    <a:pt x="7074662" y="139065"/>
                  </a:lnTo>
                  <a:cubicBezTo>
                    <a:pt x="7074662" y="69342"/>
                    <a:pt x="7018020" y="12700"/>
                    <a:pt x="6948170" y="12700"/>
                  </a:cubicBezTo>
                  <a:lnTo>
                    <a:pt x="139192" y="12700"/>
                  </a:lnTo>
                  <a:lnTo>
                    <a:pt x="139192" y="6350"/>
                  </a:lnTo>
                  <a:lnTo>
                    <a:pt x="139192" y="12700"/>
                  </a:lnTo>
                  <a:cubicBezTo>
                    <a:pt x="69342" y="12700"/>
                    <a:pt x="12700" y="69342"/>
                    <a:pt x="12700" y="139065"/>
                  </a:cubicBezTo>
                  <a:close/>
                </a:path>
              </a:pathLst>
            </a:custGeom>
            <a:solidFill>
              <a:srgbClr val="DFB8BC"/>
            </a:solidFill>
          </p:spPr>
          <p:txBody>
            <a:bodyPr/>
            <a:lstStyle/>
            <a:p>
              <a:endParaRPr lang="en-US"/>
            </a:p>
          </p:txBody>
        </p:sp>
      </p:grpSp>
      <p:grpSp>
        <p:nvGrpSpPr>
          <p:cNvPr id="29" name="Group 29"/>
          <p:cNvGrpSpPr/>
          <p:nvPr/>
        </p:nvGrpSpPr>
        <p:grpSpPr>
          <a:xfrm>
            <a:off x="12280404" y="3300859"/>
            <a:ext cx="710804" cy="710804"/>
            <a:chOff x="0" y="0"/>
            <a:chExt cx="947738" cy="947738"/>
          </a:xfrm>
        </p:grpSpPr>
        <p:sp>
          <p:nvSpPr>
            <p:cNvPr id="30" name="Freeform 30"/>
            <p:cNvSpPr/>
            <p:nvPr/>
          </p:nvSpPr>
          <p:spPr>
            <a:xfrm>
              <a:off x="0" y="0"/>
              <a:ext cx="947801" cy="947801"/>
            </a:xfrm>
            <a:custGeom>
              <a:avLst/>
              <a:gdLst/>
              <a:ahLst/>
              <a:cxnLst/>
              <a:rect l="l" t="t" r="r" b="b"/>
              <a:pathLst>
                <a:path w="947801" h="947801">
                  <a:moveTo>
                    <a:pt x="0" y="473837"/>
                  </a:moveTo>
                  <a:cubicBezTo>
                    <a:pt x="0" y="212217"/>
                    <a:pt x="212217" y="0"/>
                    <a:pt x="473837" y="0"/>
                  </a:cubicBezTo>
                  <a:cubicBezTo>
                    <a:pt x="735457" y="0"/>
                    <a:pt x="947801" y="212217"/>
                    <a:pt x="947801" y="473837"/>
                  </a:cubicBezTo>
                  <a:cubicBezTo>
                    <a:pt x="947801" y="735457"/>
                    <a:pt x="735584" y="947801"/>
                    <a:pt x="473837" y="947801"/>
                  </a:cubicBezTo>
                  <a:cubicBezTo>
                    <a:pt x="212090" y="947801"/>
                    <a:pt x="0" y="735584"/>
                    <a:pt x="0" y="473837"/>
                  </a:cubicBezTo>
                  <a:close/>
                </a:path>
              </a:pathLst>
            </a:custGeom>
            <a:solidFill>
              <a:srgbClr val="DA1B2E"/>
            </a:solidFill>
          </p:spPr>
          <p:txBody>
            <a:bodyPr/>
            <a:lstStyle/>
            <a:p>
              <a:endParaRPr lang="en-US"/>
            </a:p>
          </p:txBody>
        </p:sp>
      </p:grpSp>
      <p:grpSp>
        <p:nvGrpSpPr>
          <p:cNvPr id="31" name="Group 31"/>
          <p:cNvGrpSpPr/>
          <p:nvPr/>
        </p:nvGrpSpPr>
        <p:grpSpPr>
          <a:xfrm>
            <a:off x="12475815" y="3456385"/>
            <a:ext cx="319831" cy="399752"/>
            <a:chOff x="0" y="0"/>
            <a:chExt cx="426442" cy="533003"/>
          </a:xfrm>
        </p:grpSpPr>
        <p:sp>
          <p:nvSpPr>
            <p:cNvPr id="32" name="Freeform 32" descr="preencoded.png"/>
            <p:cNvSpPr/>
            <p:nvPr/>
          </p:nvSpPr>
          <p:spPr>
            <a:xfrm>
              <a:off x="0" y="0"/>
              <a:ext cx="426466" cy="533019"/>
            </a:xfrm>
            <a:custGeom>
              <a:avLst/>
              <a:gdLst/>
              <a:ahLst/>
              <a:cxnLst/>
              <a:rect l="l" t="t" r="r" b="b"/>
              <a:pathLst>
                <a:path w="426466" h="533019">
                  <a:moveTo>
                    <a:pt x="0" y="0"/>
                  </a:moveTo>
                  <a:lnTo>
                    <a:pt x="426466" y="0"/>
                  </a:lnTo>
                  <a:lnTo>
                    <a:pt x="426466" y="533019"/>
                  </a:lnTo>
                  <a:lnTo>
                    <a:pt x="0" y="533019"/>
                  </a:lnTo>
                  <a:lnTo>
                    <a:pt x="0" y="0"/>
                  </a:lnTo>
                  <a:close/>
                </a:path>
              </a:pathLst>
            </a:custGeom>
            <a:blipFill>
              <a:blip r:embed="rId5"/>
              <a:stretch>
                <a:fillRect l="-590" r="-584" b="2"/>
              </a:stretch>
            </a:blipFill>
          </p:spPr>
          <p:txBody>
            <a:bodyPr/>
            <a:lstStyle/>
            <a:p>
              <a:endParaRPr lang="en-US"/>
            </a:p>
          </p:txBody>
        </p:sp>
      </p:grpSp>
      <p:sp>
        <p:nvSpPr>
          <p:cNvPr id="33" name="TextBox 33"/>
          <p:cNvSpPr txBox="1"/>
          <p:nvPr/>
        </p:nvSpPr>
        <p:spPr>
          <a:xfrm>
            <a:off x="12280404" y="4229546"/>
            <a:ext cx="3621138" cy="408682"/>
          </a:xfrm>
          <a:prstGeom prst="rect">
            <a:avLst/>
          </a:prstGeom>
        </p:spPr>
        <p:txBody>
          <a:bodyPr lIns="0" tIns="0" rIns="0" bIns="0" rtlCol="0" anchor="t">
            <a:spAutoFit/>
          </a:bodyPr>
          <a:lstStyle/>
          <a:p>
            <a:pPr algn="l">
              <a:lnSpc>
                <a:spcPts val="3062"/>
              </a:lnSpc>
            </a:pPr>
            <a:r>
              <a:rPr lang="en-US" sz="2437" b="1">
                <a:solidFill>
                  <a:srgbClr val="3B3535"/>
                </a:solidFill>
                <a:latin typeface="Arimo Bold"/>
                <a:ea typeface="Arimo Bold"/>
                <a:cs typeface="Arimo Bold"/>
                <a:sym typeface="Arimo Bold"/>
              </a:rPr>
              <a:t>Contribución Marginal</a:t>
            </a:r>
          </a:p>
        </p:txBody>
      </p:sp>
      <p:sp>
        <p:nvSpPr>
          <p:cNvPr id="34" name="TextBox 34"/>
          <p:cNvSpPr txBox="1"/>
          <p:nvPr/>
        </p:nvSpPr>
        <p:spPr>
          <a:xfrm>
            <a:off x="12280404" y="4685110"/>
            <a:ext cx="4813101" cy="1232446"/>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Entender cuánto deja limpio cada venta para cubrir costos fijos y generar ganancia.</a:t>
            </a:r>
          </a:p>
        </p:txBody>
      </p:sp>
      <p:grpSp>
        <p:nvGrpSpPr>
          <p:cNvPr id="35" name="Group 35"/>
          <p:cNvGrpSpPr/>
          <p:nvPr/>
        </p:nvGrpSpPr>
        <p:grpSpPr>
          <a:xfrm>
            <a:off x="943124" y="6396186"/>
            <a:ext cx="8087022" cy="2740075"/>
            <a:chOff x="0" y="0"/>
            <a:chExt cx="10782697" cy="3653433"/>
          </a:xfrm>
        </p:grpSpPr>
        <p:sp>
          <p:nvSpPr>
            <p:cNvPr id="36" name="Freeform 36"/>
            <p:cNvSpPr/>
            <p:nvPr/>
          </p:nvSpPr>
          <p:spPr>
            <a:xfrm>
              <a:off x="6350" y="6350"/>
              <a:ext cx="10769981" cy="3640709"/>
            </a:xfrm>
            <a:custGeom>
              <a:avLst/>
              <a:gdLst/>
              <a:ahLst/>
              <a:cxnLst/>
              <a:rect l="l" t="t" r="r" b="b"/>
              <a:pathLst>
                <a:path w="10769981" h="3640709">
                  <a:moveTo>
                    <a:pt x="0" y="132715"/>
                  </a:moveTo>
                  <a:cubicBezTo>
                    <a:pt x="0" y="59436"/>
                    <a:pt x="59563" y="0"/>
                    <a:pt x="132969" y="0"/>
                  </a:cubicBezTo>
                  <a:lnTo>
                    <a:pt x="10637012" y="0"/>
                  </a:lnTo>
                  <a:cubicBezTo>
                    <a:pt x="10710418" y="0"/>
                    <a:pt x="10769981" y="59436"/>
                    <a:pt x="10769981" y="132715"/>
                  </a:cubicBezTo>
                  <a:lnTo>
                    <a:pt x="10769981" y="3507994"/>
                  </a:lnTo>
                  <a:cubicBezTo>
                    <a:pt x="10769981" y="3581273"/>
                    <a:pt x="10710418" y="3640709"/>
                    <a:pt x="10637012" y="3640709"/>
                  </a:cubicBezTo>
                  <a:lnTo>
                    <a:pt x="132969" y="3640709"/>
                  </a:lnTo>
                  <a:cubicBezTo>
                    <a:pt x="59563" y="3640709"/>
                    <a:pt x="0" y="3581273"/>
                    <a:pt x="0" y="3507994"/>
                  </a:cubicBezTo>
                  <a:close/>
                </a:path>
              </a:pathLst>
            </a:custGeom>
            <a:solidFill>
              <a:srgbClr val="F9D2D6"/>
            </a:solidFill>
          </p:spPr>
          <p:txBody>
            <a:bodyPr/>
            <a:lstStyle/>
            <a:p>
              <a:endParaRPr lang="en-US"/>
            </a:p>
          </p:txBody>
        </p:sp>
        <p:sp>
          <p:nvSpPr>
            <p:cNvPr id="37" name="Freeform 37"/>
            <p:cNvSpPr/>
            <p:nvPr/>
          </p:nvSpPr>
          <p:spPr>
            <a:xfrm>
              <a:off x="0" y="0"/>
              <a:ext cx="10782681" cy="3653409"/>
            </a:xfrm>
            <a:custGeom>
              <a:avLst/>
              <a:gdLst/>
              <a:ahLst/>
              <a:cxnLst/>
              <a:rect l="l" t="t" r="r" b="b"/>
              <a:pathLst>
                <a:path w="10782681" h="3653409">
                  <a:moveTo>
                    <a:pt x="0" y="139065"/>
                  </a:moveTo>
                  <a:cubicBezTo>
                    <a:pt x="0" y="62230"/>
                    <a:pt x="62357" y="0"/>
                    <a:pt x="139319" y="0"/>
                  </a:cubicBezTo>
                  <a:lnTo>
                    <a:pt x="10643362" y="0"/>
                  </a:lnTo>
                  <a:lnTo>
                    <a:pt x="10643362" y="6350"/>
                  </a:lnTo>
                  <a:lnTo>
                    <a:pt x="10643362" y="0"/>
                  </a:lnTo>
                  <a:cubicBezTo>
                    <a:pt x="10720324" y="0"/>
                    <a:pt x="10782681" y="62230"/>
                    <a:pt x="10782681" y="139065"/>
                  </a:cubicBezTo>
                  <a:lnTo>
                    <a:pt x="10776331" y="139065"/>
                  </a:lnTo>
                  <a:lnTo>
                    <a:pt x="10782681" y="139065"/>
                  </a:lnTo>
                  <a:lnTo>
                    <a:pt x="10782681" y="3514344"/>
                  </a:lnTo>
                  <a:lnTo>
                    <a:pt x="10776331" y="3514344"/>
                  </a:lnTo>
                  <a:lnTo>
                    <a:pt x="10782681" y="3514344"/>
                  </a:lnTo>
                  <a:cubicBezTo>
                    <a:pt x="10782681" y="3591179"/>
                    <a:pt x="10720324" y="3653409"/>
                    <a:pt x="10643362" y="3653409"/>
                  </a:cubicBezTo>
                  <a:lnTo>
                    <a:pt x="10643362" y="3647059"/>
                  </a:lnTo>
                  <a:lnTo>
                    <a:pt x="10643362" y="3653409"/>
                  </a:lnTo>
                  <a:lnTo>
                    <a:pt x="139319" y="3653409"/>
                  </a:lnTo>
                  <a:lnTo>
                    <a:pt x="139319" y="3647059"/>
                  </a:lnTo>
                  <a:lnTo>
                    <a:pt x="139319" y="3653409"/>
                  </a:lnTo>
                  <a:cubicBezTo>
                    <a:pt x="62357" y="3653409"/>
                    <a:pt x="0" y="3591179"/>
                    <a:pt x="0" y="3514344"/>
                  </a:cubicBezTo>
                  <a:lnTo>
                    <a:pt x="0" y="139065"/>
                  </a:lnTo>
                  <a:lnTo>
                    <a:pt x="6350" y="139065"/>
                  </a:lnTo>
                  <a:lnTo>
                    <a:pt x="0" y="139065"/>
                  </a:lnTo>
                  <a:moveTo>
                    <a:pt x="12700" y="139065"/>
                  </a:moveTo>
                  <a:lnTo>
                    <a:pt x="12700" y="3514344"/>
                  </a:lnTo>
                  <a:lnTo>
                    <a:pt x="6350" y="3514344"/>
                  </a:lnTo>
                  <a:lnTo>
                    <a:pt x="12700" y="3514344"/>
                  </a:lnTo>
                  <a:cubicBezTo>
                    <a:pt x="12700" y="3584067"/>
                    <a:pt x="69342" y="3640709"/>
                    <a:pt x="139319" y="3640709"/>
                  </a:cubicBezTo>
                  <a:lnTo>
                    <a:pt x="10643362" y="3640709"/>
                  </a:lnTo>
                  <a:cubicBezTo>
                    <a:pt x="10713339" y="3640709"/>
                    <a:pt x="10769981" y="3584067"/>
                    <a:pt x="10769981" y="3514344"/>
                  </a:cubicBezTo>
                  <a:lnTo>
                    <a:pt x="10769981" y="139065"/>
                  </a:lnTo>
                  <a:cubicBezTo>
                    <a:pt x="10769981" y="69342"/>
                    <a:pt x="10713339" y="12700"/>
                    <a:pt x="10643362" y="12700"/>
                  </a:cubicBezTo>
                  <a:lnTo>
                    <a:pt x="139319" y="12700"/>
                  </a:lnTo>
                  <a:lnTo>
                    <a:pt x="139319" y="6350"/>
                  </a:lnTo>
                  <a:lnTo>
                    <a:pt x="139319" y="12700"/>
                  </a:lnTo>
                  <a:cubicBezTo>
                    <a:pt x="69342" y="12700"/>
                    <a:pt x="12700" y="69342"/>
                    <a:pt x="12700" y="139065"/>
                  </a:cubicBezTo>
                  <a:close/>
                </a:path>
              </a:pathLst>
            </a:custGeom>
            <a:solidFill>
              <a:srgbClr val="DFB8BC"/>
            </a:solidFill>
          </p:spPr>
          <p:txBody>
            <a:bodyPr/>
            <a:lstStyle/>
            <a:p>
              <a:endParaRPr lang="en-US"/>
            </a:p>
          </p:txBody>
        </p:sp>
      </p:grpSp>
      <p:grpSp>
        <p:nvGrpSpPr>
          <p:cNvPr id="38" name="Group 38"/>
          <p:cNvGrpSpPr/>
          <p:nvPr/>
        </p:nvGrpSpPr>
        <p:grpSpPr>
          <a:xfrm>
            <a:off x="1194346" y="6647409"/>
            <a:ext cx="710804" cy="710804"/>
            <a:chOff x="0" y="0"/>
            <a:chExt cx="947738" cy="947738"/>
          </a:xfrm>
        </p:grpSpPr>
        <p:sp>
          <p:nvSpPr>
            <p:cNvPr id="39" name="Freeform 39"/>
            <p:cNvSpPr/>
            <p:nvPr/>
          </p:nvSpPr>
          <p:spPr>
            <a:xfrm>
              <a:off x="0" y="0"/>
              <a:ext cx="947801" cy="947801"/>
            </a:xfrm>
            <a:custGeom>
              <a:avLst/>
              <a:gdLst/>
              <a:ahLst/>
              <a:cxnLst/>
              <a:rect l="l" t="t" r="r" b="b"/>
              <a:pathLst>
                <a:path w="947801" h="947801">
                  <a:moveTo>
                    <a:pt x="0" y="473837"/>
                  </a:moveTo>
                  <a:cubicBezTo>
                    <a:pt x="0" y="212217"/>
                    <a:pt x="212217" y="0"/>
                    <a:pt x="473837" y="0"/>
                  </a:cubicBezTo>
                  <a:cubicBezTo>
                    <a:pt x="735457" y="0"/>
                    <a:pt x="947801" y="212217"/>
                    <a:pt x="947801" y="473837"/>
                  </a:cubicBezTo>
                  <a:cubicBezTo>
                    <a:pt x="947801" y="735457"/>
                    <a:pt x="735584" y="947801"/>
                    <a:pt x="473837" y="947801"/>
                  </a:cubicBezTo>
                  <a:cubicBezTo>
                    <a:pt x="212090" y="947801"/>
                    <a:pt x="0" y="735584"/>
                    <a:pt x="0" y="473837"/>
                  </a:cubicBezTo>
                  <a:close/>
                </a:path>
              </a:pathLst>
            </a:custGeom>
            <a:solidFill>
              <a:srgbClr val="DA1B2E"/>
            </a:solidFill>
          </p:spPr>
          <p:txBody>
            <a:bodyPr/>
            <a:lstStyle/>
            <a:p>
              <a:endParaRPr lang="en-US"/>
            </a:p>
          </p:txBody>
        </p:sp>
      </p:grpSp>
      <p:grpSp>
        <p:nvGrpSpPr>
          <p:cNvPr id="40" name="Group 40"/>
          <p:cNvGrpSpPr/>
          <p:nvPr/>
        </p:nvGrpSpPr>
        <p:grpSpPr>
          <a:xfrm>
            <a:off x="1389757" y="6802934"/>
            <a:ext cx="319831" cy="399752"/>
            <a:chOff x="0" y="0"/>
            <a:chExt cx="426442" cy="533003"/>
          </a:xfrm>
        </p:grpSpPr>
        <p:sp>
          <p:nvSpPr>
            <p:cNvPr id="41" name="Freeform 41" descr="preencoded.png"/>
            <p:cNvSpPr/>
            <p:nvPr/>
          </p:nvSpPr>
          <p:spPr>
            <a:xfrm>
              <a:off x="0" y="0"/>
              <a:ext cx="426466" cy="533019"/>
            </a:xfrm>
            <a:custGeom>
              <a:avLst/>
              <a:gdLst/>
              <a:ahLst/>
              <a:cxnLst/>
              <a:rect l="l" t="t" r="r" b="b"/>
              <a:pathLst>
                <a:path w="426466" h="533019">
                  <a:moveTo>
                    <a:pt x="0" y="0"/>
                  </a:moveTo>
                  <a:lnTo>
                    <a:pt x="426466" y="0"/>
                  </a:lnTo>
                  <a:lnTo>
                    <a:pt x="426466" y="533019"/>
                  </a:lnTo>
                  <a:lnTo>
                    <a:pt x="0" y="533019"/>
                  </a:lnTo>
                  <a:lnTo>
                    <a:pt x="0" y="0"/>
                  </a:lnTo>
                  <a:close/>
                </a:path>
              </a:pathLst>
            </a:custGeom>
            <a:blipFill>
              <a:blip r:embed="rId6"/>
              <a:stretch>
                <a:fillRect l="-590" r="-584" b="2"/>
              </a:stretch>
            </a:blipFill>
          </p:spPr>
          <p:txBody>
            <a:bodyPr/>
            <a:lstStyle/>
            <a:p>
              <a:endParaRPr lang="en-US"/>
            </a:p>
          </p:txBody>
        </p:sp>
      </p:grpSp>
      <p:sp>
        <p:nvSpPr>
          <p:cNvPr id="42" name="TextBox 42"/>
          <p:cNvSpPr txBox="1"/>
          <p:nvPr/>
        </p:nvSpPr>
        <p:spPr>
          <a:xfrm>
            <a:off x="1194346" y="7576096"/>
            <a:ext cx="3117949" cy="408683"/>
          </a:xfrm>
          <a:prstGeom prst="rect">
            <a:avLst/>
          </a:prstGeom>
        </p:spPr>
        <p:txBody>
          <a:bodyPr lIns="0" tIns="0" rIns="0" bIns="0" rtlCol="0" anchor="t">
            <a:spAutoFit/>
          </a:bodyPr>
          <a:lstStyle/>
          <a:p>
            <a:pPr algn="l">
              <a:lnSpc>
                <a:spcPts val="3062"/>
              </a:lnSpc>
            </a:pPr>
            <a:r>
              <a:rPr lang="en-US" sz="2437" b="1">
                <a:solidFill>
                  <a:srgbClr val="3B3535"/>
                </a:solidFill>
                <a:latin typeface="Arimo Bold"/>
                <a:ea typeface="Arimo Bold"/>
                <a:cs typeface="Arimo Bold"/>
                <a:sym typeface="Arimo Bold"/>
              </a:rPr>
              <a:t>Punto de Equilibrio</a:t>
            </a:r>
          </a:p>
        </p:txBody>
      </p:sp>
      <p:sp>
        <p:nvSpPr>
          <p:cNvPr id="43" name="TextBox 43"/>
          <p:cNvSpPr txBox="1"/>
          <p:nvPr/>
        </p:nvSpPr>
        <p:spPr>
          <a:xfrm>
            <a:off x="1194346" y="8031659"/>
            <a:ext cx="7584579" cy="853380"/>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Calcular las ventas mínimas necesarias para no perder dinero en tu operación.</a:t>
            </a:r>
          </a:p>
        </p:txBody>
      </p:sp>
      <p:grpSp>
        <p:nvGrpSpPr>
          <p:cNvPr id="44" name="Group 44"/>
          <p:cNvGrpSpPr/>
          <p:nvPr/>
        </p:nvGrpSpPr>
        <p:grpSpPr>
          <a:xfrm>
            <a:off x="9257556" y="6396186"/>
            <a:ext cx="8087171" cy="2740075"/>
            <a:chOff x="0" y="0"/>
            <a:chExt cx="10782895" cy="3653433"/>
          </a:xfrm>
        </p:grpSpPr>
        <p:sp>
          <p:nvSpPr>
            <p:cNvPr id="45" name="Freeform 45"/>
            <p:cNvSpPr/>
            <p:nvPr/>
          </p:nvSpPr>
          <p:spPr>
            <a:xfrm>
              <a:off x="6350" y="6350"/>
              <a:ext cx="10770108" cy="3640709"/>
            </a:xfrm>
            <a:custGeom>
              <a:avLst/>
              <a:gdLst/>
              <a:ahLst/>
              <a:cxnLst/>
              <a:rect l="l" t="t" r="r" b="b"/>
              <a:pathLst>
                <a:path w="10770108" h="3640709">
                  <a:moveTo>
                    <a:pt x="0" y="132715"/>
                  </a:moveTo>
                  <a:cubicBezTo>
                    <a:pt x="0" y="59436"/>
                    <a:pt x="59563" y="0"/>
                    <a:pt x="132969" y="0"/>
                  </a:cubicBezTo>
                  <a:lnTo>
                    <a:pt x="10637138" y="0"/>
                  </a:lnTo>
                  <a:cubicBezTo>
                    <a:pt x="10710545" y="0"/>
                    <a:pt x="10770108" y="59436"/>
                    <a:pt x="10770108" y="132715"/>
                  </a:cubicBezTo>
                  <a:lnTo>
                    <a:pt x="10770108" y="3507994"/>
                  </a:lnTo>
                  <a:cubicBezTo>
                    <a:pt x="10770108" y="3581273"/>
                    <a:pt x="10710545" y="3640709"/>
                    <a:pt x="10637138" y="3640709"/>
                  </a:cubicBezTo>
                  <a:lnTo>
                    <a:pt x="132969" y="3640709"/>
                  </a:lnTo>
                  <a:cubicBezTo>
                    <a:pt x="59563" y="3640709"/>
                    <a:pt x="0" y="3581273"/>
                    <a:pt x="0" y="3507994"/>
                  </a:cubicBezTo>
                  <a:close/>
                </a:path>
              </a:pathLst>
            </a:custGeom>
            <a:solidFill>
              <a:srgbClr val="F9D2D6"/>
            </a:solidFill>
          </p:spPr>
          <p:txBody>
            <a:bodyPr/>
            <a:lstStyle/>
            <a:p>
              <a:endParaRPr lang="en-US"/>
            </a:p>
          </p:txBody>
        </p:sp>
        <p:sp>
          <p:nvSpPr>
            <p:cNvPr id="46" name="Freeform 46"/>
            <p:cNvSpPr/>
            <p:nvPr/>
          </p:nvSpPr>
          <p:spPr>
            <a:xfrm>
              <a:off x="0" y="0"/>
              <a:ext cx="10782808" cy="3653409"/>
            </a:xfrm>
            <a:custGeom>
              <a:avLst/>
              <a:gdLst/>
              <a:ahLst/>
              <a:cxnLst/>
              <a:rect l="l" t="t" r="r" b="b"/>
              <a:pathLst>
                <a:path w="10782808" h="3653409">
                  <a:moveTo>
                    <a:pt x="0" y="139065"/>
                  </a:moveTo>
                  <a:cubicBezTo>
                    <a:pt x="0" y="62230"/>
                    <a:pt x="62357" y="0"/>
                    <a:pt x="139319" y="0"/>
                  </a:cubicBezTo>
                  <a:lnTo>
                    <a:pt x="10643488" y="0"/>
                  </a:lnTo>
                  <a:lnTo>
                    <a:pt x="10643488" y="6350"/>
                  </a:lnTo>
                  <a:lnTo>
                    <a:pt x="10643488" y="0"/>
                  </a:lnTo>
                  <a:cubicBezTo>
                    <a:pt x="10720451" y="0"/>
                    <a:pt x="10782808" y="62230"/>
                    <a:pt x="10782808" y="139065"/>
                  </a:cubicBezTo>
                  <a:lnTo>
                    <a:pt x="10776458" y="139065"/>
                  </a:lnTo>
                  <a:lnTo>
                    <a:pt x="10782808" y="139065"/>
                  </a:lnTo>
                  <a:lnTo>
                    <a:pt x="10782808" y="3514344"/>
                  </a:lnTo>
                  <a:lnTo>
                    <a:pt x="10776458" y="3514344"/>
                  </a:lnTo>
                  <a:lnTo>
                    <a:pt x="10782808" y="3514344"/>
                  </a:lnTo>
                  <a:cubicBezTo>
                    <a:pt x="10782808" y="3591179"/>
                    <a:pt x="10720451" y="3653409"/>
                    <a:pt x="10643488" y="3653409"/>
                  </a:cubicBezTo>
                  <a:lnTo>
                    <a:pt x="10643488" y="3647059"/>
                  </a:lnTo>
                  <a:lnTo>
                    <a:pt x="10643488" y="3653409"/>
                  </a:lnTo>
                  <a:lnTo>
                    <a:pt x="139319" y="3653409"/>
                  </a:lnTo>
                  <a:lnTo>
                    <a:pt x="139319" y="3647059"/>
                  </a:lnTo>
                  <a:lnTo>
                    <a:pt x="139319" y="3653409"/>
                  </a:lnTo>
                  <a:cubicBezTo>
                    <a:pt x="62357" y="3653409"/>
                    <a:pt x="0" y="3591179"/>
                    <a:pt x="0" y="3514344"/>
                  </a:cubicBezTo>
                  <a:lnTo>
                    <a:pt x="0" y="139065"/>
                  </a:lnTo>
                  <a:lnTo>
                    <a:pt x="6350" y="139065"/>
                  </a:lnTo>
                  <a:lnTo>
                    <a:pt x="0" y="139065"/>
                  </a:lnTo>
                  <a:moveTo>
                    <a:pt x="12700" y="139065"/>
                  </a:moveTo>
                  <a:lnTo>
                    <a:pt x="12700" y="3514344"/>
                  </a:lnTo>
                  <a:lnTo>
                    <a:pt x="6350" y="3514344"/>
                  </a:lnTo>
                  <a:lnTo>
                    <a:pt x="12700" y="3514344"/>
                  </a:lnTo>
                  <a:cubicBezTo>
                    <a:pt x="12700" y="3584067"/>
                    <a:pt x="69342" y="3640709"/>
                    <a:pt x="139319" y="3640709"/>
                  </a:cubicBezTo>
                  <a:lnTo>
                    <a:pt x="10643488" y="3640709"/>
                  </a:lnTo>
                  <a:cubicBezTo>
                    <a:pt x="10713465" y="3640709"/>
                    <a:pt x="10770108" y="3584067"/>
                    <a:pt x="10770108" y="3514344"/>
                  </a:cubicBezTo>
                  <a:lnTo>
                    <a:pt x="10770108" y="139065"/>
                  </a:lnTo>
                  <a:cubicBezTo>
                    <a:pt x="10770108" y="69342"/>
                    <a:pt x="10713465" y="12700"/>
                    <a:pt x="10643488" y="12700"/>
                  </a:cubicBezTo>
                  <a:lnTo>
                    <a:pt x="139319" y="12700"/>
                  </a:lnTo>
                  <a:lnTo>
                    <a:pt x="139319" y="6350"/>
                  </a:lnTo>
                  <a:lnTo>
                    <a:pt x="139319" y="12700"/>
                  </a:lnTo>
                  <a:cubicBezTo>
                    <a:pt x="69342" y="12700"/>
                    <a:pt x="12700" y="69342"/>
                    <a:pt x="12700" y="139065"/>
                  </a:cubicBezTo>
                  <a:close/>
                </a:path>
              </a:pathLst>
            </a:custGeom>
            <a:solidFill>
              <a:srgbClr val="DFB8BC"/>
            </a:solidFill>
          </p:spPr>
          <p:txBody>
            <a:bodyPr/>
            <a:lstStyle/>
            <a:p>
              <a:endParaRPr lang="en-US"/>
            </a:p>
          </p:txBody>
        </p:sp>
      </p:grpSp>
      <p:grpSp>
        <p:nvGrpSpPr>
          <p:cNvPr id="47" name="Group 47"/>
          <p:cNvGrpSpPr/>
          <p:nvPr/>
        </p:nvGrpSpPr>
        <p:grpSpPr>
          <a:xfrm>
            <a:off x="9508777" y="6647409"/>
            <a:ext cx="710804" cy="710804"/>
            <a:chOff x="0" y="0"/>
            <a:chExt cx="947738" cy="947738"/>
          </a:xfrm>
        </p:grpSpPr>
        <p:sp>
          <p:nvSpPr>
            <p:cNvPr id="48" name="Freeform 48"/>
            <p:cNvSpPr/>
            <p:nvPr/>
          </p:nvSpPr>
          <p:spPr>
            <a:xfrm>
              <a:off x="0" y="0"/>
              <a:ext cx="947801" cy="947801"/>
            </a:xfrm>
            <a:custGeom>
              <a:avLst/>
              <a:gdLst/>
              <a:ahLst/>
              <a:cxnLst/>
              <a:rect l="l" t="t" r="r" b="b"/>
              <a:pathLst>
                <a:path w="947801" h="947801">
                  <a:moveTo>
                    <a:pt x="0" y="473837"/>
                  </a:moveTo>
                  <a:cubicBezTo>
                    <a:pt x="0" y="212217"/>
                    <a:pt x="212217" y="0"/>
                    <a:pt x="473837" y="0"/>
                  </a:cubicBezTo>
                  <a:cubicBezTo>
                    <a:pt x="735457" y="0"/>
                    <a:pt x="947801" y="212217"/>
                    <a:pt x="947801" y="473837"/>
                  </a:cubicBezTo>
                  <a:cubicBezTo>
                    <a:pt x="947801" y="735457"/>
                    <a:pt x="735584" y="947801"/>
                    <a:pt x="473837" y="947801"/>
                  </a:cubicBezTo>
                  <a:cubicBezTo>
                    <a:pt x="212090" y="947801"/>
                    <a:pt x="0" y="735584"/>
                    <a:pt x="0" y="473837"/>
                  </a:cubicBezTo>
                  <a:close/>
                </a:path>
              </a:pathLst>
            </a:custGeom>
            <a:solidFill>
              <a:srgbClr val="DA1B2E"/>
            </a:solidFill>
          </p:spPr>
          <p:txBody>
            <a:bodyPr/>
            <a:lstStyle/>
            <a:p>
              <a:endParaRPr lang="en-US"/>
            </a:p>
          </p:txBody>
        </p:sp>
      </p:grpSp>
      <p:grpSp>
        <p:nvGrpSpPr>
          <p:cNvPr id="49" name="Group 49"/>
          <p:cNvGrpSpPr/>
          <p:nvPr/>
        </p:nvGrpSpPr>
        <p:grpSpPr>
          <a:xfrm>
            <a:off x="9704189" y="6802934"/>
            <a:ext cx="319831" cy="399752"/>
            <a:chOff x="0" y="0"/>
            <a:chExt cx="426442" cy="533003"/>
          </a:xfrm>
        </p:grpSpPr>
        <p:sp>
          <p:nvSpPr>
            <p:cNvPr id="50" name="Freeform 50" descr="preencoded.png"/>
            <p:cNvSpPr/>
            <p:nvPr/>
          </p:nvSpPr>
          <p:spPr>
            <a:xfrm>
              <a:off x="0" y="0"/>
              <a:ext cx="426466" cy="533019"/>
            </a:xfrm>
            <a:custGeom>
              <a:avLst/>
              <a:gdLst/>
              <a:ahLst/>
              <a:cxnLst/>
              <a:rect l="l" t="t" r="r" b="b"/>
              <a:pathLst>
                <a:path w="426466" h="533019">
                  <a:moveTo>
                    <a:pt x="0" y="0"/>
                  </a:moveTo>
                  <a:lnTo>
                    <a:pt x="426466" y="0"/>
                  </a:lnTo>
                  <a:lnTo>
                    <a:pt x="426466" y="533019"/>
                  </a:lnTo>
                  <a:lnTo>
                    <a:pt x="0" y="533019"/>
                  </a:lnTo>
                  <a:lnTo>
                    <a:pt x="0" y="0"/>
                  </a:lnTo>
                  <a:close/>
                </a:path>
              </a:pathLst>
            </a:custGeom>
            <a:blipFill>
              <a:blip r:embed="rId7"/>
              <a:stretch>
                <a:fillRect l="-590" r="-584" b="2"/>
              </a:stretch>
            </a:blipFill>
          </p:spPr>
          <p:txBody>
            <a:bodyPr/>
            <a:lstStyle/>
            <a:p>
              <a:endParaRPr lang="en-US"/>
            </a:p>
          </p:txBody>
        </p:sp>
      </p:grpSp>
      <p:sp>
        <p:nvSpPr>
          <p:cNvPr id="51" name="TextBox 51"/>
          <p:cNvSpPr txBox="1"/>
          <p:nvPr/>
        </p:nvSpPr>
        <p:spPr>
          <a:xfrm>
            <a:off x="9508777" y="7576096"/>
            <a:ext cx="3163938" cy="408683"/>
          </a:xfrm>
          <a:prstGeom prst="rect">
            <a:avLst/>
          </a:prstGeom>
        </p:spPr>
        <p:txBody>
          <a:bodyPr lIns="0" tIns="0" rIns="0" bIns="0" rtlCol="0" anchor="t">
            <a:spAutoFit/>
          </a:bodyPr>
          <a:lstStyle/>
          <a:p>
            <a:pPr algn="l">
              <a:lnSpc>
                <a:spcPts val="3062"/>
              </a:lnSpc>
            </a:pPr>
            <a:r>
              <a:rPr lang="en-US" sz="2437" b="1">
                <a:solidFill>
                  <a:srgbClr val="3B3535"/>
                </a:solidFill>
                <a:latin typeface="Arimo Bold"/>
                <a:ea typeface="Arimo Bold"/>
                <a:cs typeface="Arimo Bold"/>
                <a:sym typeface="Arimo Bold"/>
              </a:rPr>
              <a:t>Presupuesto Básico</a:t>
            </a:r>
          </a:p>
        </p:txBody>
      </p:sp>
      <p:sp>
        <p:nvSpPr>
          <p:cNvPr id="52" name="TextBox 52"/>
          <p:cNvSpPr txBox="1"/>
          <p:nvPr/>
        </p:nvSpPr>
        <p:spPr>
          <a:xfrm>
            <a:off x="9508777" y="8031659"/>
            <a:ext cx="7584727" cy="853380"/>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Armar un presupuesto completo en 5 pasos para ordenar las finanzas del negocio.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grpSp>
        <p:nvGrpSpPr>
          <p:cNvPr id="6" name="Group 6"/>
          <p:cNvGrpSpPr/>
          <p:nvPr/>
        </p:nvGrpSpPr>
        <p:grpSpPr>
          <a:xfrm>
            <a:off x="0" y="0"/>
            <a:ext cx="6858000" cy="10287000"/>
            <a:chOff x="0" y="0"/>
            <a:chExt cx="9144000" cy="13716000"/>
          </a:xfrm>
        </p:grpSpPr>
        <p:sp>
          <p:nvSpPr>
            <p:cNvPr id="7" name="Freeform 7" descr="preencoded.png"/>
            <p:cNvSpPr/>
            <p:nvPr/>
          </p:nvSpPr>
          <p:spPr>
            <a:xfrm>
              <a:off x="0" y="0"/>
              <a:ext cx="9144000" cy="13716000"/>
            </a:xfrm>
            <a:custGeom>
              <a:avLst/>
              <a:gdLst/>
              <a:ahLst/>
              <a:cxnLst/>
              <a:rect l="l" t="t" r="r" b="b"/>
              <a:pathLst>
                <a:path w="9144000" h="13716000">
                  <a:moveTo>
                    <a:pt x="0" y="0"/>
                  </a:moveTo>
                  <a:lnTo>
                    <a:pt x="9144000" y="0"/>
                  </a:lnTo>
                  <a:lnTo>
                    <a:pt x="9144000" y="13716000"/>
                  </a:lnTo>
                  <a:lnTo>
                    <a:pt x="0" y="13716000"/>
                  </a:lnTo>
                  <a:lnTo>
                    <a:pt x="0" y="0"/>
                  </a:lnTo>
                  <a:close/>
                </a:path>
              </a:pathLst>
            </a:custGeom>
            <a:blipFill>
              <a:blip r:embed="rId3"/>
              <a:stretch>
                <a:fillRect/>
              </a:stretch>
            </a:blipFill>
          </p:spPr>
          <p:txBody>
            <a:bodyPr/>
            <a:lstStyle/>
            <a:p>
              <a:endParaRPr lang="en-US"/>
            </a:p>
          </p:txBody>
        </p:sp>
      </p:grpSp>
      <p:sp>
        <p:nvSpPr>
          <p:cNvPr id="8" name="TextBox 8"/>
          <p:cNvSpPr txBox="1"/>
          <p:nvPr/>
        </p:nvSpPr>
        <p:spPr>
          <a:xfrm>
            <a:off x="7734449" y="903834"/>
            <a:ext cx="9677102" cy="1447800"/>
          </a:xfrm>
          <a:prstGeom prst="rect">
            <a:avLst/>
          </a:prstGeom>
        </p:spPr>
        <p:txBody>
          <a:bodyPr lIns="0" tIns="0" rIns="0" bIns="0" rtlCol="0" anchor="t">
            <a:spAutoFit/>
          </a:bodyPr>
          <a:lstStyle/>
          <a:p>
            <a:pPr algn="ctr">
              <a:lnSpc>
                <a:spcPts val="5625"/>
              </a:lnSpc>
            </a:pPr>
            <a:r>
              <a:rPr lang="en-US" sz="4499" b="1">
                <a:solidFill>
                  <a:srgbClr val="1F1E1E"/>
                </a:solidFill>
                <a:latin typeface="Arimo Bold"/>
                <a:ea typeface="Arimo Bold"/>
                <a:cs typeface="Arimo Bold"/>
                <a:sym typeface="Arimo Bold"/>
              </a:rPr>
              <a:t>Costo vs Gasto: La Diferencia Fundamental</a:t>
            </a:r>
          </a:p>
        </p:txBody>
      </p:sp>
      <p:sp>
        <p:nvSpPr>
          <p:cNvPr id="9" name="TextBox 9"/>
          <p:cNvSpPr txBox="1"/>
          <p:nvPr/>
        </p:nvSpPr>
        <p:spPr>
          <a:xfrm>
            <a:off x="7734449" y="2892773"/>
            <a:ext cx="3459659" cy="593696"/>
          </a:xfrm>
          <a:prstGeom prst="rect">
            <a:avLst/>
          </a:prstGeom>
        </p:spPr>
        <p:txBody>
          <a:bodyPr lIns="0" tIns="0" rIns="0" bIns="0" rtlCol="0" anchor="t">
            <a:spAutoFit/>
          </a:bodyPr>
          <a:lstStyle/>
          <a:p>
            <a:pPr algn="l">
              <a:lnSpc>
                <a:spcPts val="4505"/>
              </a:lnSpc>
            </a:pPr>
            <a:r>
              <a:rPr lang="en-US" sz="3587" b="1">
                <a:solidFill>
                  <a:srgbClr val="000000"/>
                </a:solidFill>
                <a:latin typeface="Arimo Bold"/>
                <a:ea typeface="Arimo Bold"/>
                <a:cs typeface="Arimo Bold"/>
                <a:sym typeface="Arimo Bold"/>
              </a:rPr>
              <a:t>💰</a:t>
            </a:r>
            <a:r>
              <a:rPr lang="en-US" sz="3587" b="1">
                <a:solidFill>
                  <a:srgbClr val="1F1E1E"/>
                </a:solidFill>
                <a:latin typeface="Arimo Bold"/>
                <a:ea typeface="Arimo Bold"/>
                <a:cs typeface="Arimo Bold"/>
                <a:sym typeface="Arimo Bold"/>
              </a:rPr>
              <a:t> Costo</a:t>
            </a:r>
          </a:p>
        </p:txBody>
      </p:sp>
      <p:sp>
        <p:nvSpPr>
          <p:cNvPr id="10" name="TextBox 10"/>
          <p:cNvSpPr txBox="1"/>
          <p:nvPr/>
        </p:nvSpPr>
        <p:spPr>
          <a:xfrm>
            <a:off x="7734449" y="3515766"/>
            <a:ext cx="4571256" cy="1838176"/>
          </a:xfrm>
          <a:prstGeom prst="rect">
            <a:avLst/>
          </a:prstGeom>
        </p:spPr>
        <p:txBody>
          <a:bodyPr lIns="0" tIns="0" rIns="0" bIns="0" rtlCol="0" anchor="t">
            <a:spAutoFit/>
          </a:bodyPr>
          <a:lstStyle/>
          <a:p>
            <a:pPr algn="l">
              <a:lnSpc>
                <a:spcPts val="2749"/>
              </a:lnSpc>
            </a:pPr>
            <a:r>
              <a:rPr lang="en-US" sz="1687">
                <a:solidFill>
                  <a:srgbClr val="3B3535"/>
                </a:solidFill>
                <a:latin typeface="Arimo"/>
                <a:ea typeface="Arimo"/>
                <a:cs typeface="Arimo"/>
                <a:sym typeface="Arimo"/>
              </a:rPr>
              <a:t>Es la plata que invertimos para producir algo y que </a:t>
            </a:r>
            <a:r>
              <a:rPr lang="en-US" sz="1687" b="1">
                <a:solidFill>
                  <a:srgbClr val="3B3535"/>
                </a:solidFill>
                <a:latin typeface="Arimo Bold"/>
                <a:ea typeface="Arimo Bold"/>
                <a:cs typeface="Arimo Bold"/>
                <a:sym typeface="Arimo Bold"/>
              </a:rPr>
              <a:t>recuperamos con la venta</a:t>
            </a:r>
            <a:r>
              <a:rPr lang="en-US" sz="1687">
                <a:solidFill>
                  <a:srgbClr val="3B3535"/>
                </a:solidFill>
                <a:latin typeface="Arimo"/>
                <a:ea typeface="Arimo"/>
                <a:cs typeface="Arimo"/>
                <a:sym typeface="Arimo"/>
              </a:rPr>
              <a:t>. Los costos están directamente vinculados a la producción de nuestros productos o servicios.</a:t>
            </a:r>
          </a:p>
        </p:txBody>
      </p:sp>
      <p:sp>
        <p:nvSpPr>
          <p:cNvPr id="11" name="TextBox 11"/>
          <p:cNvSpPr txBox="1"/>
          <p:nvPr/>
        </p:nvSpPr>
        <p:spPr>
          <a:xfrm>
            <a:off x="7734449" y="5465415"/>
            <a:ext cx="4571256" cy="436215"/>
          </a:xfrm>
          <a:prstGeom prst="rect">
            <a:avLst/>
          </a:prstGeom>
        </p:spPr>
        <p:txBody>
          <a:bodyPr lIns="0" tIns="0" rIns="0" bIns="0" rtlCol="0" anchor="t">
            <a:spAutoFit/>
          </a:bodyPr>
          <a:lstStyle/>
          <a:p>
            <a:pPr algn="l">
              <a:lnSpc>
                <a:spcPts val="2749"/>
              </a:lnSpc>
            </a:pPr>
            <a:r>
              <a:rPr lang="en-US" sz="1687" b="1">
                <a:solidFill>
                  <a:srgbClr val="3B3535"/>
                </a:solidFill>
                <a:latin typeface="Arimo Bold"/>
                <a:ea typeface="Arimo Bold"/>
                <a:cs typeface="Arimo Bold"/>
                <a:sym typeface="Arimo Bold"/>
              </a:rPr>
              <a:t>Ejemplos prácticos:</a:t>
            </a:r>
          </a:p>
        </p:txBody>
      </p:sp>
      <p:sp>
        <p:nvSpPr>
          <p:cNvPr id="12" name="TextBox 12"/>
          <p:cNvSpPr txBox="1"/>
          <p:nvPr/>
        </p:nvSpPr>
        <p:spPr>
          <a:xfrm>
            <a:off x="7734449" y="6013102"/>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Ingredientes para preparar un plato</a:t>
            </a:r>
          </a:p>
        </p:txBody>
      </p:sp>
      <p:sp>
        <p:nvSpPr>
          <p:cNvPr id="13" name="TextBox 13"/>
          <p:cNvSpPr txBox="1"/>
          <p:nvPr/>
        </p:nvSpPr>
        <p:spPr>
          <a:xfrm>
            <a:off x="7734449" y="6440240"/>
            <a:ext cx="4571256" cy="78670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Amenities para una habitación de hotel</a:t>
            </a:r>
          </a:p>
        </p:txBody>
      </p:sp>
      <p:sp>
        <p:nvSpPr>
          <p:cNvPr id="14" name="TextBox 14"/>
          <p:cNvSpPr txBox="1"/>
          <p:nvPr/>
        </p:nvSpPr>
        <p:spPr>
          <a:xfrm>
            <a:off x="7734449" y="7217866"/>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Mano de obra directa en cocina</a:t>
            </a:r>
          </a:p>
        </p:txBody>
      </p:sp>
      <p:sp>
        <p:nvSpPr>
          <p:cNvPr id="15" name="TextBox 15"/>
          <p:cNvSpPr txBox="1"/>
          <p:nvPr/>
        </p:nvSpPr>
        <p:spPr>
          <a:xfrm>
            <a:off x="7734449" y="7645004"/>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Envases y embalajes</a:t>
            </a:r>
          </a:p>
        </p:txBody>
      </p:sp>
      <p:sp>
        <p:nvSpPr>
          <p:cNvPr id="16" name="TextBox 16"/>
          <p:cNvSpPr txBox="1"/>
          <p:nvPr/>
        </p:nvSpPr>
        <p:spPr>
          <a:xfrm>
            <a:off x="12849820" y="2892773"/>
            <a:ext cx="3459659" cy="548197"/>
          </a:xfrm>
          <a:prstGeom prst="rect">
            <a:avLst/>
          </a:prstGeom>
        </p:spPr>
        <p:txBody>
          <a:bodyPr lIns="0" tIns="0" rIns="0" bIns="0" rtlCol="0" anchor="t">
            <a:spAutoFit/>
          </a:bodyPr>
          <a:lstStyle/>
          <a:p>
            <a:pPr algn="l">
              <a:lnSpc>
                <a:spcPts val="4128"/>
              </a:lnSpc>
            </a:pPr>
            <a:r>
              <a:rPr lang="en-US" sz="3287" b="1">
                <a:solidFill>
                  <a:srgbClr val="000000"/>
                </a:solidFill>
                <a:latin typeface="Arimo Bold"/>
                <a:ea typeface="Arimo Bold"/>
                <a:cs typeface="Arimo Bold"/>
                <a:sym typeface="Arimo Bold"/>
              </a:rPr>
              <a:t>📊</a:t>
            </a:r>
            <a:r>
              <a:rPr lang="en-US" sz="3287" b="1">
                <a:solidFill>
                  <a:srgbClr val="1F1E1E"/>
                </a:solidFill>
                <a:latin typeface="Arimo Bold"/>
                <a:ea typeface="Arimo Bold"/>
                <a:cs typeface="Arimo Bold"/>
                <a:sym typeface="Arimo Bold"/>
              </a:rPr>
              <a:t> Gasto</a:t>
            </a:r>
          </a:p>
        </p:txBody>
      </p:sp>
      <p:sp>
        <p:nvSpPr>
          <p:cNvPr id="17" name="TextBox 17"/>
          <p:cNvSpPr txBox="1"/>
          <p:nvPr/>
        </p:nvSpPr>
        <p:spPr>
          <a:xfrm>
            <a:off x="12849820" y="3515766"/>
            <a:ext cx="4571256" cy="1365250"/>
          </a:xfrm>
          <a:prstGeom prst="rect">
            <a:avLst/>
          </a:prstGeom>
        </p:spPr>
        <p:txBody>
          <a:bodyPr lIns="0" tIns="0" rIns="0" bIns="0" rtlCol="0" anchor="t">
            <a:spAutoFit/>
          </a:bodyPr>
          <a:lstStyle/>
          <a:p>
            <a:pPr algn="l">
              <a:lnSpc>
                <a:spcPts val="2749"/>
              </a:lnSpc>
            </a:pPr>
            <a:r>
              <a:rPr lang="en-US" sz="1687">
                <a:solidFill>
                  <a:srgbClr val="3B3535"/>
                </a:solidFill>
                <a:latin typeface="Arimo"/>
                <a:ea typeface="Arimo"/>
                <a:cs typeface="Arimo"/>
                <a:sym typeface="Arimo"/>
              </a:rPr>
              <a:t>dinero necesario para operar el negocio pero que </a:t>
            </a:r>
            <a:r>
              <a:rPr lang="en-US" sz="1687" b="1">
                <a:solidFill>
                  <a:srgbClr val="3B3535"/>
                </a:solidFill>
                <a:latin typeface="Arimo Bold"/>
                <a:ea typeface="Arimo Bold"/>
                <a:cs typeface="Arimo Bold"/>
                <a:sym typeface="Arimo Bold"/>
              </a:rPr>
              <a:t>no recuperamos directamente</a:t>
            </a:r>
            <a:r>
              <a:rPr lang="en-US" sz="1687">
                <a:solidFill>
                  <a:srgbClr val="3B3535"/>
                </a:solidFill>
                <a:latin typeface="Arimo"/>
                <a:ea typeface="Arimo"/>
                <a:cs typeface="Arimo"/>
                <a:sym typeface="Arimo"/>
              </a:rPr>
              <a:t> con una venta específica. Son necesarios para mantener el negocio funcionando.</a:t>
            </a:r>
          </a:p>
        </p:txBody>
      </p:sp>
      <p:sp>
        <p:nvSpPr>
          <p:cNvPr id="18" name="TextBox 18"/>
          <p:cNvSpPr txBox="1"/>
          <p:nvPr/>
        </p:nvSpPr>
        <p:spPr>
          <a:xfrm>
            <a:off x="12849820" y="5465415"/>
            <a:ext cx="4571256" cy="436215"/>
          </a:xfrm>
          <a:prstGeom prst="rect">
            <a:avLst/>
          </a:prstGeom>
        </p:spPr>
        <p:txBody>
          <a:bodyPr lIns="0" tIns="0" rIns="0" bIns="0" rtlCol="0" anchor="t">
            <a:spAutoFit/>
          </a:bodyPr>
          <a:lstStyle/>
          <a:p>
            <a:pPr algn="l">
              <a:lnSpc>
                <a:spcPts val="2749"/>
              </a:lnSpc>
            </a:pPr>
            <a:r>
              <a:rPr lang="en-US" sz="1687" b="1">
                <a:solidFill>
                  <a:srgbClr val="3B3535"/>
                </a:solidFill>
                <a:latin typeface="Arimo Bold"/>
                <a:ea typeface="Arimo Bold"/>
                <a:cs typeface="Arimo Bold"/>
                <a:sym typeface="Arimo Bold"/>
              </a:rPr>
              <a:t>Ejemplos prácticos:</a:t>
            </a:r>
          </a:p>
        </p:txBody>
      </p:sp>
      <p:sp>
        <p:nvSpPr>
          <p:cNvPr id="19" name="TextBox 19"/>
          <p:cNvSpPr txBox="1"/>
          <p:nvPr/>
        </p:nvSpPr>
        <p:spPr>
          <a:xfrm>
            <a:off x="12849820" y="6013102"/>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Publicidad y marketing</a:t>
            </a:r>
          </a:p>
        </p:txBody>
      </p:sp>
      <p:sp>
        <p:nvSpPr>
          <p:cNvPr id="20" name="TextBox 20"/>
          <p:cNvSpPr txBox="1"/>
          <p:nvPr/>
        </p:nvSpPr>
        <p:spPr>
          <a:xfrm>
            <a:off x="12849820" y="6440240"/>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Gastos administrativos</a:t>
            </a:r>
          </a:p>
        </p:txBody>
      </p:sp>
      <p:sp>
        <p:nvSpPr>
          <p:cNvPr id="21" name="TextBox 21"/>
          <p:cNvSpPr txBox="1"/>
          <p:nvPr/>
        </p:nvSpPr>
        <p:spPr>
          <a:xfrm>
            <a:off x="12849820" y="6867376"/>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Servicios públicos generales</a:t>
            </a:r>
          </a:p>
        </p:txBody>
      </p:sp>
      <p:sp>
        <p:nvSpPr>
          <p:cNvPr id="22" name="TextBox 22"/>
          <p:cNvSpPr txBox="1"/>
          <p:nvPr/>
        </p:nvSpPr>
        <p:spPr>
          <a:xfrm>
            <a:off x="12849820" y="7294512"/>
            <a:ext cx="4571256" cy="436215"/>
          </a:xfrm>
          <a:prstGeom prst="rect">
            <a:avLst/>
          </a:prstGeom>
        </p:spPr>
        <p:txBody>
          <a:bodyPr lIns="0" tIns="0" rIns="0" bIns="0" rtlCol="0" anchor="t">
            <a:spAutoFit/>
          </a:bodyPr>
          <a:lstStyle/>
          <a:p>
            <a:pPr marL="254496" lvl="1" indent="-127248" algn="l">
              <a:lnSpc>
                <a:spcPts val="2749"/>
              </a:lnSpc>
              <a:buFont typeface="Arial"/>
              <a:buChar char="•"/>
            </a:pPr>
            <a:r>
              <a:rPr lang="en-US" sz="1687">
                <a:solidFill>
                  <a:srgbClr val="3B3535"/>
                </a:solidFill>
                <a:latin typeface="Arimo"/>
                <a:ea typeface="Arimo"/>
                <a:cs typeface="Arimo"/>
                <a:sym typeface="Arimo"/>
              </a:rPr>
              <a:t>Seguros y licencias</a:t>
            </a:r>
          </a:p>
        </p:txBody>
      </p:sp>
      <p:grpSp>
        <p:nvGrpSpPr>
          <p:cNvPr id="23" name="Group 23"/>
          <p:cNvGrpSpPr/>
          <p:nvPr/>
        </p:nvGrpSpPr>
        <p:grpSpPr>
          <a:xfrm>
            <a:off x="7734449" y="8404324"/>
            <a:ext cx="9677102" cy="931069"/>
            <a:chOff x="0" y="0"/>
            <a:chExt cx="12902803" cy="1241425"/>
          </a:xfrm>
        </p:grpSpPr>
        <p:sp>
          <p:nvSpPr>
            <p:cNvPr id="24" name="Freeform 24"/>
            <p:cNvSpPr/>
            <p:nvPr/>
          </p:nvSpPr>
          <p:spPr>
            <a:xfrm>
              <a:off x="0" y="0"/>
              <a:ext cx="12902819" cy="1241425"/>
            </a:xfrm>
            <a:custGeom>
              <a:avLst/>
              <a:gdLst/>
              <a:ahLst/>
              <a:cxnLst/>
              <a:rect l="l" t="t" r="r" b="b"/>
              <a:pathLst>
                <a:path w="12902819" h="1241425">
                  <a:moveTo>
                    <a:pt x="0" y="122682"/>
                  </a:moveTo>
                  <a:cubicBezTo>
                    <a:pt x="0" y="54991"/>
                    <a:pt x="54991" y="0"/>
                    <a:pt x="122682" y="0"/>
                  </a:cubicBezTo>
                  <a:lnTo>
                    <a:pt x="12780138" y="0"/>
                  </a:lnTo>
                  <a:cubicBezTo>
                    <a:pt x="12847955" y="0"/>
                    <a:pt x="12902819" y="54991"/>
                    <a:pt x="12902819" y="122682"/>
                  </a:cubicBezTo>
                  <a:lnTo>
                    <a:pt x="12902819" y="1118743"/>
                  </a:lnTo>
                  <a:cubicBezTo>
                    <a:pt x="12902819" y="1186561"/>
                    <a:pt x="12847828" y="1241425"/>
                    <a:pt x="12780138" y="1241425"/>
                  </a:cubicBezTo>
                  <a:lnTo>
                    <a:pt x="122682" y="1241425"/>
                  </a:lnTo>
                  <a:cubicBezTo>
                    <a:pt x="54991" y="1241425"/>
                    <a:pt x="0" y="1186434"/>
                    <a:pt x="0" y="1118743"/>
                  </a:cubicBezTo>
                  <a:close/>
                </a:path>
              </a:pathLst>
            </a:custGeom>
            <a:solidFill>
              <a:srgbClr val="F7BBC1"/>
            </a:solidFill>
          </p:spPr>
          <p:txBody>
            <a:bodyPr/>
            <a:lstStyle/>
            <a:p>
              <a:endParaRPr lang="en-US"/>
            </a:p>
          </p:txBody>
        </p:sp>
      </p:grpSp>
      <p:grpSp>
        <p:nvGrpSpPr>
          <p:cNvPr id="25" name="Group 25"/>
          <p:cNvGrpSpPr/>
          <p:nvPr/>
        </p:nvGrpSpPr>
        <p:grpSpPr>
          <a:xfrm>
            <a:off x="7953524" y="8724602"/>
            <a:ext cx="273844" cy="219075"/>
            <a:chOff x="0" y="0"/>
            <a:chExt cx="365125" cy="292100"/>
          </a:xfrm>
        </p:grpSpPr>
        <p:sp>
          <p:nvSpPr>
            <p:cNvPr id="26" name="Freeform 26" descr="preencoded.png"/>
            <p:cNvSpPr/>
            <p:nvPr/>
          </p:nvSpPr>
          <p:spPr>
            <a:xfrm>
              <a:off x="0" y="0"/>
              <a:ext cx="365125" cy="292100"/>
            </a:xfrm>
            <a:custGeom>
              <a:avLst/>
              <a:gdLst/>
              <a:ahLst/>
              <a:cxnLst/>
              <a:rect l="l" t="t" r="r" b="b"/>
              <a:pathLst>
                <a:path w="365125" h="292100">
                  <a:moveTo>
                    <a:pt x="0" y="0"/>
                  </a:moveTo>
                  <a:lnTo>
                    <a:pt x="365125" y="0"/>
                  </a:lnTo>
                  <a:lnTo>
                    <a:pt x="365125" y="292100"/>
                  </a:lnTo>
                  <a:lnTo>
                    <a:pt x="0" y="292100"/>
                  </a:lnTo>
                  <a:lnTo>
                    <a:pt x="0" y="0"/>
                  </a:lnTo>
                  <a:close/>
                </a:path>
              </a:pathLst>
            </a:custGeom>
            <a:blipFill>
              <a:blip r:embed="rId4"/>
              <a:stretch>
                <a:fillRect l="-434" r="-434"/>
              </a:stretch>
            </a:blipFill>
          </p:spPr>
          <p:txBody>
            <a:bodyPr/>
            <a:lstStyle/>
            <a:p>
              <a:endParaRPr lang="en-US"/>
            </a:p>
          </p:txBody>
        </p:sp>
      </p:grpSp>
      <p:sp>
        <p:nvSpPr>
          <p:cNvPr id="27" name="TextBox 27"/>
          <p:cNvSpPr txBox="1"/>
          <p:nvPr/>
        </p:nvSpPr>
        <p:spPr>
          <a:xfrm>
            <a:off x="8446442" y="8592442"/>
            <a:ext cx="8746034" cy="436215"/>
          </a:xfrm>
          <a:prstGeom prst="rect">
            <a:avLst/>
          </a:prstGeom>
        </p:spPr>
        <p:txBody>
          <a:bodyPr lIns="0" tIns="0" rIns="0" bIns="0" rtlCol="0" anchor="t">
            <a:spAutoFit/>
          </a:bodyPr>
          <a:lstStyle/>
          <a:p>
            <a:pPr algn="l">
              <a:lnSpc>
                <a:spcPts val="2749"/>
              </a:lnSpc>
            </a:pPr>
            <a:r>
              <a:rPr lang="en-US" sz="1687" b="1">
                <a:solidFill>
                  <a:srgbClr val="000000"/>
                </a:solidFill>
                <a:latin typeface="Arimo Bold"/>
                <a:ea typeface="Arimo Bold"/>
                <a:cs typeface="Arimo Bold"/>
                <a:sym typeface="Arimo Bold"/>
              </a:rPr>
              <a:t>💡</a:t>
            </a:r>
            <a:r>
              <a:rPr lang="en-US" sz="1687">
                <a:solidFill>
                  <a:srgbClr val="000000"/>
                </a:solidFill>
                <a:latin typeface="Arimo"/>
                <a:ea typeface="Arimo"/>
                <a:cs typeface="Arimo"/>
                <a:sym typeface="Arimo"/>
              </a:rPr>
              <a:t> Frase clave: "Costo se recupera con la venta. Gasto, no."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sp>
        <p:nvSpPr>
          <p:cNvPr id="6" name="TextBox 6"/>
          <p:cNvSpPr txBox="1"/>
          <p:nvPr/>
        </p:nvSpPr>
        <p:spPr>
          <a:xfrm>
            <a:off x="705147" y="449461"/>
            <a:ext cx="5641032" cy="627460"/>
          </a:xfrm>
          <a:prstGeom prst="rect">
            <a:avLst/>
          </a:prstGeom>
        </p:spPr>
        <p:txBody>
          <a:bodyPr lIns="0" tIns="0" rIns="0" bIns="0" rtlCol="0" anchor="t">
            <a:spAutoFit/>
          </a:bodyPr>
          <a:lstStyle/>
          <a:p>
            <a:pPr algn="l">
              <a:lnSpc>
                <a:spcPts val="4562"/>
              </a:lnSpc>
            </a:pPr>
            <a:r>
              <a:rPr lang="en-US" sz="3625" b="1">
                <a:solidFill>
                  <a:srgbClr val="1F1E1E"/>
                </a:solidFill>
                <a:latin typeface="Arimo Bold"/>
                <a:ea typeface="Arimo Bold"/>
                <a:cs typeface="Arimo Bold"/>
                <a:sym typeface="Arimo Bold"/>
              </a:rPr>
              <a:t>Clasificación de Costos</a:t>
            </a:r>
          </a:p>
        </p:txBody>
      </p:sp>
      <p:sp>
        <p:nvSpPr>
          <p:cNvPr id="7" name="TextBox 7"/>
          <p:cNvSpPr txBox="1"/>
          <p:nvPr/>
        </p:nvSpPr>
        <p:spPr>
          <a:xfrm>
            <a:off x="705147" y="1362819"/>
            <a:ext cx="16877705" cy="348854"/>
          </a:xfrm>
          <a:prstGeom prst="rect">
            <a:avLst/>
          </a:prstGeom>
        </p:spPr>
        <p:txBody>
          <a:bodyPr lIns="0" tIns="0" rIns="0" bIns="0" rtlCol="0" anchor="t">
            <a:spAutoFit/>
          </a:bodyPr>
          <a:lstStyle/>
          <a:p>
            <a:pPr algn="l">
              <a:lnSpc>
                <a:spcPts val="2187"/>
              </a:lnSpc>
            </a:pPr>
            <a:r>
              <a:rPr lang="en-US" sz="1375">
                <a:solidFill>
                  <a:srgbClr val="3B3535"/>
                </a:solidFill>
                <a:latin typeface="Arimo"/>
                <a:ea typeface="Arimo"/>
                <a:cs typeface="Arimo"/>
                <a:sym typeface="Arimo"/>
              </a:rPr>
              <a:t>Entender cómo clasificar los costos es fundamental para tomar decisiones estratégicas. Existen dos criterios principales de clasificación que debemos dominar.</a:t>
            </a:r>
          </a:p>
        </p:txBody>
      </p:sp>
      <p:grpSp>
        <p:nvGrpSpPr>
          <p:cNvPr id="8" name="Group 8"/>
          <p:cNvGrpSpPr/>
          <p:nvPr/>
        </p:nvGrpSpPr>
        <p:grpSpPr>
          <a:xfrm>
            <a:off x="695622" y="1900386"/>
            <a:ext cx="8369796" cy="3705374"/>
            <a:chOff x="0" y="0"/>
            <a:chExt cx="11159728" cy="4940498"/>
          </a:xfrm>
        </p:grpSpPr>
        <p:sp>
          <p:nvSpPr>
            <p:cNvPr id="9" name="Freeform 9"/>
            <p:cNvSpPr/>
            <p:nvPr/>
          </p:nvSpPr>
          <p:spPr>
            <a:xfrm>
              <a:off x="12700" y="12700"/>
              <a:ext cx="11134344" cy="4915154"/>
            </a:xfrm>
            <a:custGeom>
              <a:avLst/>
              <a:gdLst/>
              <a:ahLst/>
              <a:cxnLst/>
              <a:rect l="l" t="t" r="r" b="b"/>
              <a:pathLst>
                <a:path w="11134344" h="4915154">
                  <a:moveTo>
                    <a:pt x="0" y="98806"/>
                  </a:moveTo>
                  <a:cubicBezTo>
                    <a:pt x="0" y="44196"/>
                    <a:pt x="44323" y="0"/>
                    <a:pt x="99060" y="0"/>
                  </a:cubicBezTo>
                  <a:lnTo>
                    <a:pt x="11035284" y="0"/>
                  </a:lnTo>
                  <a:cubicBezTo>
                    <a:pt x="11090021" y="0"/>
                    <a:pt x="11134344" y="44196"/>
                    <a:pt x="11134344" y="98806"/>
                  </a:cubicBezTo>
                  <a:lnTo>
                    <a:pt x="11134344" y="4816348"/>
                  </a:lnTo>
                  <a:cubicBezTo>
                    <a:pt x="11134344" y="4870831"/>
                    <a:pt x="11090021" y="4915154"/>
                    <a:pt x="11035284" y="4915154"/>
                  </a:cubicBezTo>
                  <a:lnTo>
                    <a:pt x="99060" y="4915154"/>
                  </a:lnTo>
                  <a:cubicBezTo>
                    <a:pt x="44323" y="4915154"/>
                    <a:pt x="0" y="4870958"/>
                    <a:pt x="0" y="4816348"/>
                  </a:cubicBezTo>
                  <a:close/>
                </a:path>
              </a:pathLst>
            </a:custGeom>
            <a:solidFill>
              <a:srgbClr val="FFFFFF"/>
            </a:solidFill>
          </p:spPr>
          <p:txBody>
            <a:bodyPr/>
            <a:lstStyle/>
            <a:p>
              <a:endParaRPr lang="en-US"/>
            </a:p>
          </p:txBody>
        </p:sp>
        <p:sp>
          <p:nvSpPr>
            <p:cNvPr id="10" name="Freeform 10"/>
            <p:cNvSpPr/>
            <p:nvPr/>
          </p:nvSpPr>
          <p:spPr>
            <a:xfrm>
              <a:off x="0" y="0"/>
              <a:ext cx="11159744" cy="4940554"/>
            </a:xfrm>
            <a:custGeom>
              <a:avLst/>
              <a:gdLst/>
              <a:ahLst/>
              <a:cxnLst/>
              <a:rect l="l" t="t" r="r" b="b"/>
              <a:pathLst>
                <a:path w="11159744" h="4940554">
                  <a:moveTo>
                    <a:pt x="0" y="111506"/>
                  </a:moveTo>
                  <a:cubicBezTo>
                    <a:pt x="0" y="49911"/>
                    <a:pt x="50038" y="0"/>
                    <a:pt x="111760" y="0"/>
                  </a:cubicBezTo>
                  <a:lnTo>
                    <a:pt x="11047984" y="0"/>
                  </a:lnTo>
                  <a:lnTo>
                    <a:pt x="11047984" y="12700"/>
                  </a:lnTo>
                  <a:lnTo>
                    <a:pt x="11047984" y="0"/>
                  </a:lnTo>
                  <a:cubicBezTo>
                    <a:pt x="11109706" y="0"/>
                    <a:pt x="11159744" y="49911"/>
                    <a:pt x="11159744" y="111506"/>
                  </a:cubicBezTo>
                  <a:lnTo>
                    <a:pt x="11147044" y="111506"/>
                  </a:lnTo>
                  <a:lnTo>
                    <a:pt x="11159744" y="111506"/>
                  </a:lnTo>
                  <a:lnTo>
                    <a:pt x="11159744" y="4829048"/>
                  </a:lnTo>
                  <a:lnTo>
                    <a:pt x="11147044" y="4829048"/>
                  </a:lnTo>
                  <a:lnTo>
                    <a:pt x="11159744" y="4829048"/>
                  </a:lnTo>
                  <a:cubicBezTo>
                    <a:pt x="11159744" y="4890643"/>
                    <a:pt x="11109706" y="4940554"/>
                    <a:pt x="11047984" y="4940554"/>
                  </a:cubicBezTo>
                  <a:lnTo>
                    <a:pt x="11047984" y="4927854"/>
                  </a:lnTo>
                  <a:lnTo>
                    <a:pt x="11047984" y="4940554"/>
                  </a:lnTo>
                  <a:lnTo>
                    <a:pt x="111760" y="4940554"/>
                  </a:lnTo>
                  <a:lnTo>
                    <a:pt x="111760" y="4927854"/>
                  </a:lnTo>
                  <a:lnTo>
                    <a:pt x="111760" y="4940554"/>
                  </a:lnTo>
                  <a:cubicBezTo>
                    <a:pt x="50038" y="4940554"/>
                    <a:pt x="0" y="4890643"/>
                    <a:pt x="0" y="4829048"/>
                  </a:cubicBezTo>
                  <a:lnTo>
                    <a:pt x="0" y="111506"/>
                  </a:lnTo>
                  <a:lnTo>
                    <a:pt x="12700" y="111506"/>
                  </a:lnTo>
                  <a:lnTo>
                    <a:pt x="0" y="111506"/>
                  </a:lnTo>
                  <a:moveTo>
                    <a:pt x="25400" y="111506"/>
                  </a:moveTo>
                  <a:lnTo>
                    <a:pt x="25400" y="4829048"/>
                  </a:lnTo>
                  <a:lnTo>
                    <a:pt x="12700" y="4829048"/>
                  </a:lnTo>
                  <a:lnTo>
                    <a:pt x="25400" y="4829048"/>
                  </a:lnTo>
                  <a:cubicBezTo>
                    <a:pt x="25400" y="4876546"/>
                    <a:pt x="64008" y="4915154"/>
                    <a:pt x="111760" y="4915154"/>
                  </a:cubicBezTo>
                  <a:lnTo>
                    <a:pt x="11047984" y="4915154"/>
                  </a:lnTo>
                  <a:cubicBezTo>
                    <a:pt x="11095736" y="4915154"/>
                    <a:pt x="11134344" y="4876546"/>
                    <a:pt x="11134344" y="4829048"/>
                  </a:cubicBezTo>
                  <a:lnTo>
                    <a:pt x="11134344" y="111506"/>
                  </a:lnTo>
                  <a:cubicBezTo>
                    <a:pt x="11134344" y="64008"/>
                    <a:pt x="11095736" y="25400"/>
                    <a:pt x="11047984" y="25400"/>
                  </a:cubicBezTo>
                  <a:lnTo>
                    <a:pt x="111760" y="25400"/>
                  </a:lnTo>
                  <a:lnTo>
                    <a:pt x="111760" y="12700"/>
                  </a:lnTo>
                  <a:lnTo>
                    <a:pt x="111760" y="25400"/>
                  </a:lnTo>
                  <a:cubicBezTo>
                    <a:pt x="64008" y="25400"/>
                    <a:pt x="25400" y="64008"/>
                    <a:pt x="25400" y="111506"/>
                  </a:cubicBezTo>
                  <a:close/>
                </a:path>
              </a:pathLst>
            </a:custGeom>
            <a:solidFill>
              <a:srgbClr val="DFB8BC"/>
            </a:solidFill>
          </p:spPr>
          <p:txBody>
            <a:bodyPr/>
            <a:lstStyle/>
            <a:p>
              <a:endParaRPr lang="en-US"/>
            </a:p>
          </p:txBody>
        </p:sp>
      </p:grpSp>
      <p:grpSp>
        <p:nvGrpSpPr>
          <p:cNvPr id="11" name="Group 11"/>
          <p:cNvGrpSpPr/>
          <p:nvPr/>
        </p:nvGrpSpPr>
        <p:grpSpPr>
          <a:xfrm>
            <a:off x="724198" y="1928961"/>
            <a:ext cx="8312646" cy="528786"/>
            <a:chOff x="0" y="0"/>
            <a:chExt cx="11083528" cy="705048"/>
          </a:xfrm>
        </p:grpSpPr>
        <p:sp>
          <p:nvSpPr>
            <p:cNvPr id="12" name="Freeform 12"/>
            <p:cNvSpPr/>
            <p:nvPr/>
          </p:nvSpPr>
          <p:spPr>
            <a:xfrm>
              <a:off x="0" y="0"/>
              <a:ext cx="11083544" cy="704977"/>
            </a:xfrm>
            <a:custGeom>
              <a:avLst/>
              <a:gdLst/>
              <a:ahLst/>
              <a:cxnLst/>
              <a:rect l="l" t="t" r="r" b="b"/>
              <a:pathLst>
                <a:path w="11083544" h="704977">
                  <a:moveTo>
                    <a:pt x="0" y="68199"/>
                  </a:moveTo>
                  <a:cubicBezTo>
                    <a:pt x="0" y="30607"/>
                    <a:pt x="30607" y="0"/>
                    <a:pt x="68199" y="0"/>
                  </a:cubicBezTo>
                  <a:lnTo>
                    <a:pt x="11015345" y="0"/>
                  </a:lnTo>
                  <a:cubicBezTo>
                    <a:pt x="11053063" y="0"/>
                    <a:pt x="11083544" y="30607"/>
                    <a:pt x="11083544" y="68199"/>
                  </a:cubicBezTo>
                  <a:lnTo>
                    <a:pt x="11083544" y="636778"/>
                  </a:lnTo>
                  <a:cubicBezTo>
                    <a:pt x="11083544" y="674497"/>
                    <a:pt x="11052937" y="704977"/>
                    <a:pt x="11015345" y="704977"/>
                  </a:cubicBezTo>
                  <a:lnTo>
                    <a:pt x="68199" y="704977"/>
                  </a:lnTo>
                  <a:cubicBezTo>
                    <a:pt x="30607" y="705104"/>
                    <a:pt x="0" y="674497"/>
                    <a:pt x="0" y="636778"/>
                  </a:cubicBezTo>
                  <a:close/>
                </a:path>
              </a:pathLst>
            </a:custGeom>
            <a:solidFill>
              <a:srgbClr val="F9D2D6"/>
            </a:solidFill>
          </p:spPr>
          <p:txBody>
            <a:bodyPr/>
            <a:lstStyle/>
            <a:p>
              <a:endParaRPr lang="en-US"/>
            </a:p>
          </p:txBody>
        </p:sp>
      </p:grpSp>
      <p:grpSp>
        <p:nvGrpSpPr>
          <p:cNvPr id="13" name="Group 13"/>
          <p:cNvGrpSpPr/>
          <p:nvPr/>
        </p:nvGrpSpPr>
        <p:grpSpPr>
          <a:xfrm>
            <a:off x="4748361" y="2023319"/>
            <a:ext cx="264319" cy="330399"/>
            <a:chOff x="0" y="0"/>
            <a:chExt cx="352425" cy="440532"/>
          </a:xfrm>
        </p:grpSpPr>
        <p:sp>
          <p:nvSpPr>
            <p:cNvPr id="14" name="Freeform 14" descr="preencoded.png"/>
            <p:cNvSpPr/>
            <p:nvPr/>
          </p:nvSpPr>
          <p:spPr>
            <a:xfrm>
              <a:off x="0" y="0"/>
              <a:ext cx="352425" cy="440563"/>
            </a:xfrm>
            <a:custGeom>
              <a:avLst/>
              <a:gdLst/>
              <a:ahLst/>
              <a:cxnLst/>
              <a:rect l="l" t="t" r="r" b="b"/>
              <a:pathLst>
                <a:path w="352425" h="440563">
                  <a:moveTo>
                    <a:pt x="0" y="0"/>
                  </a:moveTo>
                  <a:lnTo>
                    <a:pt x="352425" y="0"/>
                  </a:lnTo>
                  <a:lnTo>
                    <a:pt x="352425" y="440563"/>
                  </a:lnTo>
                  <a:lnTo>
                    <a:pt x="0" y="440563"/>
                  </a:lnTo>
                  <a:lnTo>
                    <a:pt x="0" y="0"/>
                  </a:lnTo>
                  <a:close/>
                </a:path>
              </a:pathLst>
            </a:custGeom>
            <a:blipFill>
              <a:blip r:embed="rId3"/>
              <a:stretch>
                <a:fillRect b="7"/>
              </a:stretch>
            </a:blipFill>
          </p:spPr>
          <p:txBody>
            <a:bodyPr/>
            <a:lstStyle/>
            <a:p>
              <a:endParaRPr lang="en-US"/>
            </a:p>
          </p:txBody>
        </p:sp>
      </p:grpSp>
      <p:sp>
        <p:nvSpPr>
          <p:cNvPr id="15" name="TextBox 15"/>
          <p:cNvSpPr txBox="1"/>
          <p:nvPr/>
        </p:nvSpPr>
        <p:spPr>
          <a:xfrm>
            <a:off x="900410" y="2605385"/>
            <a:ext cx="2319486" cy="318492"/>
          </a:xfrm>
          <a:prstGeom prst="rect">
            <a:avLst/>
          </a:prstGeom>
        </p:spPr>
        <p:txBody>
          <a:bodyPr lIns="0" tIns="0" rIns="0" bIns="0" rtlCol="0" anchor="t">
            <a:spAutoFit/>
          </a:bodyPr>
          <a:lstStyle/>
          <a:p>
            <a:pPr algn="l">
              <a:lnSpc>
                <a:spcPts val="2249"/>
              </a:lnSpc>
            </a:pPr>
            <a:r>
              <a:rPr lang="en-US" sz="1812" b="1">
                <a:solidFill>
                  <a:srgbClr val="3B3535"/>
                </a:solidFill>
                <a:latin typeface="Arimo Bold"/>
                <a:ea typeface="Arimo Bold"/>
                <a:cs typeface="Arimo Bold"/>
                <a:sym typeface="Arimo Bold"/>
              </a:rPr>
              <a:t>Costos Fijos (CF)</a:t>
            </a:r>
          </a:p>
        </p:txBody>
      </p:sp>
      <p:sp>
        <p:nvSpPr>
          <p:cNvPr id="16" name="TextBox 16"/>
          <p:cNvSpPr txBox="1"/>
          <p:nvPr/>
        </p:nvSpPr>
        <p:spPr>
          <a:xfrm>
            <a:off x="900410" y="2962870"/>
            <a:ext cx="7960221" cy="631031"/>
          </a:xfrm>
          <a:prstGeom prst="rect">
            <a:avLst/>
          </a:prstGeom>
        </p:spPr>
        <p:txBody>
          <a:bodyPr lIns="0" tIns="0" rIns="0" bIns="0" rtlCol="0" anchor="t">
            <a:spAutoFit/>
          </a:bodyPr>
          <a:lstStyle/>
          <a:p>
            <a:pPr algn="l">
              <a:lnSpc>
                <a:spcPts val="2187"/>
              </a:lnSpc>
            </a:pPr>
            <a:r>
              <a:rPr lang="en-US" sz="1375">
                <a:solidFill>
                  <a:srgbClr val="3B3535"/>
                </a:solidFill>
                <a:latin typeface="Arimo"/>
                <a:ea typeface="Arimo"/>
                <a:cs typeface="Arimo"/>
                <a:sym typeface="Arimo"/>
              </a:rPr>
              <a:t>Se pagan aunque no vendamos nada. Son independientes del nivel de actividad del negocio.</a:t>
            </a:r>
          </a:p>
        </p:txBody>
      </p:sp>
      <p:sp>
        <p:nvSpPr>
          <p:cNvPr id="17" name="TextBox 17"/>
          <p:cNvSpPr txBox="1"/>
          <p:nvPr/>
        </p:nvSpPr>
        <p:spPr>
          <a:xfrm>
            <a:off x="900410" y="3632895"/>
            <a:ext cx="7960221" cy="348854"/>
          </a:xfrm>
          <a:prstGeom prst="rect">
            <a:avLst/>
          </a:prstGeom>
        </p:spPr>
        <p:txBody>
          <a:bodyPr lIns="0" tIns="0" rIns="0" bIns="0" rtlCol="0" anchor="t">
            <a:spAutoFit/>
          </a:bodyPr>
          <a:lstStyle/>
          <a:p>
            <a:pPr algn="l">
              <a:lnSpc>
                <a:spcPts val="2187"/>
              </a:lnSpc>
            </a:pPr>
            <a:r>
              <a:rPr lang="en-US" sz="1375" b="1">
                <a:solidFill>
                  <a:srgbClr val="3B3535"/>
                </a:solidFill>
                <a:latin typeface="Arimo Bold"/>
                <a:ea typeface="Arimo Bold"/>
                <a:cs typeface="Arimo Bold"/>
                <a:sym typeface="Arimo Bold"/>
              </a:rPr>
              <a:t>Ejemplos con valores reales:</a:t>
            </a:r>
          </a:p>
        </p:txBody>
      </p:sp>
      <p:sp>
        <p:nvSpPr>
          <p:cNvPr id="18" name="TextBox 18"/>
          <p:cNvSpPr txBox="1"/>
          <p:nvPr/>
        </p:nvSpPr>
        <p:spPr>
          <a:xfrm>
            <a:off x="900410" y="4020741"/>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Alquiler del local: $500.000/mes</a:t>
            </a:r>
          </a:p>
        </p:txBody>
      </p:sp>
      <p:sp>
        <p:nvSpPr>
          <p:cNvPr id="19" name="TextBox 19"/>
          <p:cNvSpPr txBox="1"/>
          <p:nvPr/>
        </p:nvSpPr>
        <p:spPr>
          <a:xfrm>
            <a:off x="900410" y="4364534"/>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Sueldos administrativos: $350.000/mes</a:t>
            </a:r>
          </a:p>
        </p:txBody>
      </p:sp>
      <p:sp>
        <p:nvSpPr>
          <p:cNvPr id="20" name="TextBox 20"/>
          <p:cNvSpPr txBox="1"/>
          <p:nvPr/>
        </p:nvSpPr>
        <p:spPr>
          <a:xfrm>
            <a:off x="900410" y="4708326"/>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Seguros y licencias</a:t>
            </a:r>
          </a:p>
        </p:txBody>
      </p:sp>
      <p:sp>
        <p:nvSpPr>
          <p:cNvPr id="21" name="TextBox 21"/>
          <p:cNvSpPr txBox="1"/>
          <p:nvPr/>
        </p:nvSpPr>
        <p:spPr>
          <a:xfrm>
            <a:off x="900410" y="5052120"/>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Servicios básicos mínimos</a:t>
            </a:r>
          </a:p>
        </p:txBody>
      </p:sp>
      <p:grpSp>
        <p:nvGrpSpPr>
          <p:cNvPr id="22" name="Group 22"/>
          <p:cNvGrpSpPr/>
          <p:nvPr/>
        </p:nvGrpSpPr>
        <p:grpSpPr>
          <a:xfrm>
            <a:off x="9222581" y="1900386"/>
            <a:ext cx="8369796" cy="3705374"/>
            <a:chOff x="0" y="0"/>
            <a:chExt cx="11159728" cy="4940498"/>
          </a:xfrm>
        </p:grpSpPr>
        <p:sp>
          <p:nvSpPr>
            <p:cNvPr id="23" name="Freeform 23"/>
            <p:cNvSpPr/>
            <p:nvPr/>
          </p:nvSpPr>
          <p:spPr>
            <a:xfrm>
              <a:off x="12700" y="12700"/>
              <a:ext cx="11134344" cy="4915154"/>
            </a:xfrm>
            <a:custGeom>
              <a:avLst/>
              <a:gdLst/>
              <a:ahLst/>
              <a:cxnLst/>
              <a:rect l="l" t="t" r="r" b="b"/>
              <a:pathLst>
                <a:path w="11134344" h="4915154">
                  <a:moveTo>
                    <a:pt x="0" y="98806"/>
                  </a:moveTo>
                  <a:cubicBezTo>
                    <a:pt x="0" y="44196"/>
                    <a:pt x="44323" y="0"/>
                    <a:pt x="99060" y="0"/>
                  </a:cubicBezTo>
                  <a:lnTo>
                    <a:pt x="11035284" y="0"/>
                  </a:lnTo>
                  <a:cubicBezTo>
                    <a:pt x="11090021" y="0"/>
                    <a:pt x="11134344" y="44196"/>
                    <a:pt x="11134344" y="98806"/>
                  </a:cubicBezTo>
                  <a:lnTo>
                    <a:pt x="11134344" y="4816348"/>
                  </a:lnTo>
                  <a:cubicBezTo>
                    <a:pt x="11134344" y="4870831"/>
                    <a:pt x="11090021" y="4915154"/>
                    <a:pt x="11035284" y="4915154"/>
                  </a:cubicBezTo>
                  <a:lnTo>
                    <a:pt x="99060" y="4915154"/>
                  </a:lnTo>
                  <a:cubicBezTo>
                    <a:pt x="44323" y="4915154"/>
                    <a:pt x="0" y="4870958"/>
                    <a:pt x="0" y="4816348"/>
                  </a:cubicBezTo>
                  <a:close/>
                </a:path>
              </a:pathLst>
            </a:custGeom>
            <a:solidFill>
              <a:srgbClr val="FFFFFF"/>
            </a:solidFill>
          </p:spPr>
          <p:txBody>
            <a:bodyPr/>
            <a:lstStyle/>
            <a:p>
              <a:endParaRPr lang="en-US"/>
            </a:p>
          </p:txBody>
        </p:sp>
        <p:sp>
          <p:nvSpPr>
            <p:cNvPr id="24" name="Freeform 24"/>
            <p:cNvSpPr/>
            <p:nvPr/>
          </p:nvSpPr>
          <p:spPr>
            <a:xfrm>
              <a:off x="0" y="0"/>
              <a:ext cx="11159744" cy="4940554"/>
            </a:xfrm>
            <a:custGeom>
              <a:avLst/>
              <a:gdLst/>
              <a:ahLst/>
              <a:cxnLst/>
              <a:rect l="l" t="t" r="r" b="b"/>
              <a:pathLst>
                <a:path w="11159744" h="4940554">
                  <a:moveTo>
                    <a:pt x="0" y="111506"/>
                  </a:moveTo>
                  <a:cubicBezTo>
                    <a:pt x="0" y="49911"/>
                    <a:pt x="50038" y="0"/>
                    <a:pt x="111760" y="0"/>
                  </a:cubicBezTo>
                  <a:lnTo>
                    <a:pt x="11047984" y="0"/>
                  </a:lnTo>
                  <a:lnTo>
                    <a:pt x="11047984" y="12700"/>
                  </a:lnTo>
                  <a:lnTo>
                    <a:pt x="11047984" y="0"/>
                  </a:lnTo>
                  <a:cubicBezTo>
                    <a:pt x="11109706" y="0"/>
                    <a:pt x="11159744" y="49911"/>
                    <a:pt x="11159744" y="111506"/>
                  </a:cubicBezTo>
                  <a:lnTo>
                    <a:pt x="11147044" y="111506"/>
                  </a:lnTo>
                  <a:lnTo>
                    <a:pt x="11159744" y="111506"/>
                  </a:lnTo>
                  <a:lnTo>
                    <a:pt x="11159744" y="4829048"/>
                  </a:lnTo>
                  <a:lnTo>
                    <a:pt x="11147044" y="4829048"/>
                  </a:lnTo>
                  <a:lnTo>
                    <a:pt x="11159744" y="4829048"/>
                  </a:lnTo>
                  <a:cubicBezTo>
                    <a:pt x="11159744" y="4890643"/>
                    <a:pt x="11109706" y="4940554"/>
                    <a:pt x="11047984" y="4940554"/>
                  </a:cubicBezTo>
                  <a:lnTo>
                    <a:pt x="11047984" y="4927854"/>
                  </a:lnTo>
                  <a:lnTo>
                    <a:pt x="11047984" y="4940554"/>
                  </a:lnTo>
                  <a:lnTo>
                    <a:pt x="111760" y="4940554"/>
                  </a:lnTo>
                  <a:lnTo>
                    <a:pt x="111760" y="4927854"/>
                  </a:lnTo>
                  <a:lnTo>
                    <a:pt x="111760" y="4940554"/>
                  </a:lnTo>
                  <a:cubicBezTo>
                    <a:pt x="50038" y="4940554"/>
                    <a:pt x="0" y="4890643"/>
                    <a:pt x="0" y="4829048"/>
                  </a:cubicBezTo>
                  <a:lnTo>
                    <a:pt x="0" y="111506"/>
                  </a:lnTo>
                  <a:lnTo>
                    <a:pt x="12700" y="111506"/>
                  </a:lnTo>
                  <a:lnTo>
                    <a:pt x="0" y="111506"/>
                  </a:lnTo>
                  <a:moveTo>
                    <a:pt x="25400" y="111506"/>
                  </a:moveTo>
                  <a:lnTo>
                    <a:pt x="25400" y="4829048"/>
                  </a:lnTo>
                  <a:lnTo>
                    <a:pt x="12700" y="4829048"/>
                  </a:lnTo>
                  <a:lnTo>
                    <a:pt x="25400" y="4829048"/>
                  </a:lnTo>
                  <a:cubicBezTo>
                    <a:pt x="25400" y="4876546"/>
                    <a:pt x="64008" y="4915154"/>
                    <a:pt x="111760" y="4915154"/>
                  </a:cubicBezTo>
                  <a:lnTo>
                    <a:pt x="11047984" y="4915154"/>
                  </a:lnTo>
                  <a:cubicBezTo>
                    <a:pt x="11095736" y="4915154"/>
                    <a:pt x="11134344" y="4876546"/>
                    <a:pt x="11134344" y="4829048"/>
                  </a:cubicBezTo>
                  <a:lnTo>
                    <a:pt x="11134344" y="111506"/>
                  </a:lnTo>
                  <a:cubicBezTo>
                    <a:pt x="11134344" y="64008"/>
                    <a:pt x="11095736" y="25400"/>
                    <a:pt x="11047984" y="25400"/>
                  </a:cubicBezTo>
                  <a:lnTo>
                    <a:pt x="111760" y="25400"/>
                  </a:lnTo>
                  <a:lnTo>
                    <a:pt x="111760" y="12700"/>
                  </a:lnTo>
                  <a:lnTo>
                    <a:pt x="111760" y="25400"/>
                  </a:lnTo>
                  <a:cubicBezTo>
                    <a:pt x="64008" y="25400"/>
                    <a:pt x="25400" y="64008"/>
                    <a:pt x="25400" y="111506"/>
                  </a:cubicBezTo>
                  <a:close/>
                </a:path>
              </a:pathLst>
            </a:custGeom>
            <a:solidFill>
              <a:srgbClr val="DFB8BC"/>
            </a:solidFill>
          </p:spPr>
          <p:txBody>
            <a:bodyPr/>
            <a:lstStyle/>
            <a:p>
              <a:endParaRPr lang="en-US"/>
            </a:p>
          </p:txBody>
        </p:sp>
      </p:grpSp>
      <p:grpSp>
        <p:nvGrpSpPr>
          <p:cNvPr id="25" name="Group 25"/>
          <p:cNvGrpSpPr/>
          <p:nvPr/>
        </p:nvGrpSpPr>
        <p:grpSpPr>
          <a:xfrm>
            <a:off x="9251156" y="1928961"/>
            <a:ext cx="8312646" cy="528786"/>
            <a:chOff x="0" y="0"/>
            <a:chExt cx="11083528" cy="705048"/>
          </a:xfrm>
        </p:grpSpPr>
        <p:sp>
          <p:nvSpPr>
            <p:cNvPr id="26" name="Freeform 26"/>
            <p:cNvSpPr/>
            <p:nvPr/>
          </p:nvSpPr>
          <p:spPr>
            <a:xfrm>
              <a:off x="0" y="0"/>
              <a:ext cx="11083544" cy="704977"/>
            </a:xfrm>
            <a:custGeom>
              <a:avLst/>
              <a:gdLst/>
              <a:ahLst/>
              <a:cxnLst/>
              <a:rect l="l" t="t" r="r" b="b"/>
              <a:pathLst>
                <a:path w="11083544" h="704977">
                  <a:moveTo>
                    <a:pt x="0" y="68199"/>
                  </a:moveTo>
                  <a:cubicBezTo>
                    <a:pt x="0" y="30607"/>
                    <a:pt x="30607" y="0"/>
                    <a:pt x="68199" y="0"/>
                  </a:cubicBezTo>
                  <a:lnTo>
                    <a:pt x="11015345" y="0"/>
                  </a:lnTo>
                  <a:cubicBezTo>
                    <a:pt x="11053063" y="0"/>
                    <a:pt x="11083544" y="30607"/>
                    <a:pt x="11083544" y="68199"/>
                  </a:cubicBezTo>
                  <a:lnTo>
                    <a:pt x="11083544" y="636778"/>
                  </a:lnTo>
                  <a:cubicBezTo>
                    <a:pt x="11083544" y="674497"/>
                    <a:pt x="11052937" y="704977"/>
                    <a:pt x="11015345" y="704977"/>
                  </a:cubicBezTo>
                  <a:lnTo>
                    <a:pt x="68199" y="704977"/>
                  </a:lnTo>
                  <a:cubicBezTo>
                    <a:pt x="30607" y="705104"/>
                    <a:pt x="0" y="674497"/>
                    <a:pt x="0" y="636778"/>
                  </a:cubicBezTo>
                  <a:close/>
                </a:path>
              </a:pathLst>
            </a:custGeom>
            <a:solidFill>
              <a:srgbClr val="F9D2D6"/>
            </a:solidFill>
          </p:spPr>
          <p:txBody>
            <a:bodyPr/>
            <a:lstStyle/>
            <a:p>
              <a:endParaRPr lang="en-US"/>
            </a:p>
          </p:txBody>
        </p:sp>
      </p:grpSp>
      <p:grpSp>
        <p:nvGrpSpPr>
          <p:cNvPr id="27" name="Group 27"/>
          <p:cNvGrpSpPr/>
          <p:nvPr/>
        </p:nvGrpSpPr>
        <p:grpSpPr>
          <a:xfrm>
            <a:off x="13275320" y="2023319"/>
            <a:ext cx="264319" cy="330399"/>
            <a:chOff x="0" y="0"/>
            <a:chExt cx="352425" cy="440532"/>
          </a:xfrm>
        </p:grpSpPr>
        <p:sp>
          <p:nvSpPr>
            <p:cNvPr id="28" name="Freeform 28" descr="preencoded.png"/>
            <p:cNvSpPr/>
            <p:nvPr/>
          </p:nvSpPr>
          <p:spPr>
            <a:xfrm>
              <a:off x="0" y="0"/>
              <a:ext cx="352425" cy="440563"/>
            </a:xfrm>
            <a:custGeom>
              <a:avLst/>
              <a:gdLst/>
              <a:ahLst/>
              <a:cxnLst/>
              <a:rect l="l" t="t" r="r" b="b"/>
              <a:pathLst>
                <a:path w="352425" h="440563">
                  <a:moveTo>
                    <a:pt x="0" y="0"/>
                  </a:moveTo>
                  <a:lnTo>
                    <a:pt x="352425" y="0"/>
                  </a:lnTo>
                  <a:lnTo>
                    <a:pt x="352425" y="440563"/>
                  </a:lnTo>
                  <a:lnTo>
                    <a:pt x="0" y="440563"/>
                  </a:lnTo>
                  <a:lnTo>
                    <a:pt x="0" y="0"/>
                  </a:lnTo>
                  <a:close/>
                </a:path>
              </a:pathLst>
            </a:custGeom>
            <a:blipFill>
              <a:blip r:embed="rId4"/>
              <a:stretch>
                <a:fillRect b="7"/>
              </a:stretch>
            </a:blipFill>
          </p:spPr>
          <p:txBody>
            <a:bodyPr/>
            <a:lstStyle/>
            <a:p>
              <a:endParaRPr lang="en-US"/>
            </a:p>
          </p:txBody>
        </p:sp>
      </p:grpSp>
      <p:sp>
        <p:nvSpPr>
          <p:cNvPr id="29" name="TextBox 29"/>
          <p:cNvSpPr txBox="1"/>
          <p:nvPr/>
        </p:nvSpPr>
        <p:spPr>
          <a:xfrm>
            <a:off x="9427369" y="2605385"/>
            <a:ext cx="2593330" cy="318492"/>
          </a:xfrm>
          <a:prstGeom prst="rect">
            <a:avLst/>
          </a:prstGeom>
        </p:spPr>
        <p:txBody>
          <a:bodyPr lIns="0" tIns="0" rIns="0" bIns="0" rtlCol="0" anchor="t">
            <a:spAutoFit/>
          </a:bodyPr>
          <a:lstStyle/>
          <a:p>
            <a:pPr algn="l">
              <a:lnSpc>
                <a:spcPts val="2249"/>
              </a:lnSpc>
            </a:pPr>
            <a:r>
              <a:rPr lang="en-US" sz="1812" b="1">
                <a:solidFill>
                  <a:srgbClr val="3B3535"/>
                </a:solidFill>
                <a:latin typeface="Arimo Bold"/>
                <a:ea typeface="Arimo Bold"/>
                <a:cs typeface="Arimo Bold"/>
                <a:sym typeface="Arimo Bold"/>
              </a:rPr>
              <a:t>Costos Variables (CV)</a:t>
            </a:r>
          </a:p>
        </p:txBody>
      </p:sp>
      <p:sp>
        <p:nvSpPr>
          <p:cNvPr id="30" name="TextBox 30"/>
          <p:cNvSpPr txBox="1"/>
          <p:nvPr/>
        </p:nvSpPr>
        <p:spPr>
          <a:xfrm>
            <a:off x="9427369" y="2962870"/>
            <a:ext cx="7960221" cy="631031"/>
          </a:xfrm>
          <a:prstGeom prst="rect">
            <a:avLst/>
          </a:prstGeom>
        </p:spPr>
        <p:txBody>
          <a:bodyPr lIns="0" tIns="0" rIns="0" bIns="0" rtlCol="0" anchor="t">
            <a:spAutoFit/>
          </a:bodyPr>
          <a:lstStyle/>
          <a:p>
            <a:pPr algn="l">
              <a:lnSpc>
                <a:spcPts val="2187"/>
              </a:lnSpc>
            </a:pPr>
            <a:r>
              <a:rPr lang="en-US" sz="1375">
                <a:solidFill>
                  <a:srgbClr val="3B3535"/>
                </a:solidFill>
                <a:latin typeface="Arimo"/>
                <a:ea typeface="Arimo"/>
                <a:cs typeface="Arimo"/>
                <a:sym typeface="Arimo"/>
              </a:rPr>
              <a:t>Suben o bajan según cuánto vendamos. Están directamente relacionados con el volumen de producción.</a:t>
            </a:r>
          </a:p>
        </p:txBody>
      </p:sp>
      <p:sp>
        <p:nvSpPr>
          <p:cNvPr id="31" name="TextBox 31"/>
          <p:cNvSpPr txBox="1"/>
          <p:nvPr/>
        </p:nvSpPr>
        <p:spPr>
          <a:xfrm>
            <a:off x="9427369" y="3632895"/>
            <a:ext cx="7960221" cy="348854"/>
          </a:xfrm>
          <a:prstGeom prst="rect">
            <a:avLst/>
          </a:prstGeom>
        </p:spPr>
        <p:txBody>
          <a:bodyPr lIns="0" tIns="0" rIns="0" bIns="0" rtlCol="0" anchor="t">
            <a:spAutoFit/>
          </a:bodyPr>
          <a:lstStyle/>
          <a:p>
            <a:pPr algn="l">
              <a:lnSpc>
                <a:spcPts val="2187"/>
              </a:lnSpc>
            </a:pPr>
            <a:r>
              <a:rPr lang="en-US" sz="1375" b="1">
                <a:solidFill>
                  <a:srgbClr val="3B3535"/>
                </a:solidFill>
                <a:latin typeface="Arimo Bold"/>
                <a:ea typeface="Arimo Bold"/>
                <a:cs typeface="Arimo Bold"/>
                <a:sym typeface="Arimo Bold"/>
              </a:rPr>
              <a:t>Ejemplos con valores reales:</a:t>
            </a:r>
          </a:p>
        </p:txBody>
      </p:sp>
      <p:sp>
        <p:nvSpPr>
          <p:cNvPr id="32" name="TextBox 32"/>
          <p:cNvSpPr txBox="1"/>
          <p:nvPr/>
        </p:nvSpPr>
        <p:spPr>
          <a:xfrm>
            <a:off x="9427369" y="4020741"/>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Harina e insumos por plato</a:t>
            </a:r>
          </a:p>
        </p:txBody>
      </p:sp>
      <p:sp>
        <p:nvSpPr>
          <p:cNvPr id="33" name="TextBox 33"/>
          <p:cNvSpPr txBox="1"/>
          <p:nvPr/>
        </p:nvSpPr>
        <p:spPr>
          <a:xfrm>
            <a:off x="9427369" y="4364534"/>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Amenities por noche de hotel</a:t>
            </a:r>
          </a:p>
        </p:txBody>
      </p:sp>
      <p:sp>
        <p:nvSpPr>
          <p:cNvPr id="34" name="TextBox 34"/>
          <p:cNvSpPr txBox="1"/>
          <p:nvPr/>
        </p:nvSpPr>
        <p:spPr>
          <a:xfrm>
            <a:off x="9427369" y="4708326"/>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Comisiones de delivery</a:t>
            </a:r>
          </a:p>
        </p:txBody>
      </p:sp>
      <p:sp>
        <p:nvSpPr>
          <p:cNvPr id="35" name="TextBox 35"/>
          <p:cNvSpPr txBox="1"/>
          <p:nvPr/>
        </p:nvSpPr>
        <p:spPr>
          <a:xfrm>
            <a:off x="9427369" y="5052120"/>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Envases y packaging</a:t>
            </a:r>
          </a:p>
        </p:txBody>
      </p:sp>
      <p:grpSp>
        <p:nvGrpSpPr>
          <p:cNvPr id="36" name="Group 36"/>
          <p:cNvGrpSpPr/>
          <p:nvPr/>
        </p:nvGrpSpPr>
        <p:grpSpPr>
          <a:xfrm>
            <a:off x="695622" y="5762922"/>
            <a:ext cx="8369796" cy="3079402"/>
            <a:chOff x="0" y="0"/>
            <a:chExt cx="11159728" cy="4105870"/>
          </a:xfrm>
        </p:grpSpPr>
        <p:sp>
          <p:nvSpPr>
            <p:cNvPr id="37" name="Freeform 37"/>
            <p:cNvSpPr/>
            <p:nvPr/>
          </p:nvSpPr>
          <p:spPr>
            <a:xfrm>
              <a:off x="12700" y="12700"/>
              <a:ext cx="11134344" cy="4080383"/>
            </a:xfrm>
            <a:custGeom>
              <a:avLst/>
              <a:gdLst/>
              <a:ahLst/>
              <a:cxnLst/>
              <a:rect l="l" t="t" r="r" b="b"/>
              <a:pathLst>
                <a:path w="11134344" h="4080383">
                  <a:moveTo>
                    <a:pt x="0" y="98679"/>
                  </a:moveTo>
                  <a:cubicBezTo>
                    <a:pt x="0" y="44196"/>
                    <a:pt x="44323" y="0"/>
                    <a:pt x="99060" y="0"/>
                  </a:cubicBezTo>
                  <a:lnTo>
                    <a:pt x="11035284" y="0"/>
                  </a:lnTo>
                  <a:cubicBezTo>
                    <a:pt x="11090021" y="0"/>
                    <a:pt x="11134344" y="44196"/>
                    <a:pt x="11134344" y="98679"/>
                  </a:cubicBezTo>
                  <a:lnTo>
                    <a:pt x="11134344" y="3981704"/>
                  </a:lnTo>
                  <a:cubicBezTo>
                    <a:pt x="11134344" y="4036187"/>
                    <a:pt x="11090021" y="4080383"/>
                    <a:pt x="11035284" y="4080383"/>
                  </a:cubicBezTo>
                  <a:lnTo>
                    <a:pt x="99060" y="4080383"/>
                  </a:lnTo>
                  <a:cubicBezTo>
                    <a:pt x="44323" y="4080383"/>
                    <a:pt x="0" y="4036187"/>
                    <a:pt x="0" y="3981704"/>
                  </a:cubicBezTo>
                  <a:close/>
                </a:path>
              </a:pathLst>
            </a:custGeom>
            <a:solidFill>
              <a:srgbClr val="FFFFFF"/>
            </a:solidFill>
          </p:spPr>
          <p:txBody>
            <a:bodyPr/>
            <a:lstStyle/>
            <a:p>
              <a:endParaRPr lang="en-US"/>
            </a:p>
          </p:txBody>
        </p:sp>
        <p:sp>
          <p:nvSpPr>
            <p:cNvPr id="38" name="Freeform 38"/>
            <p:cNvSpPr/>
            <p:nvPr/>
          </p:nvSpPr>
          <p:spPr>
            <a:xfrm>
              <a:off x="0" y="0"/>
              <a:ext cx="11159744" cy="4105783"/>
            </a:xfrm>
            <a:custGeom>
              <a:avLst/>
              <a:gdLst/>
              <a:ahLst/>
              <a:cxnLst/>
              <a:rect l="l" t="t" r="r" b="b"/>
              <a:pathLst>
                <a:path w="11159744" h="4105783">
                  <a:moveTo>
                    <a:pt x="0" y="111379"/>
                  </a:moveTo>
                  <a:cubicBezTo>
                    <a:pt x="0" y="49784"/>
                    <a:pt x="50038" y="0"/>
                    <a:pt x="111760" y="0"/>
                  </a:cubicBezTo>
                  <a:lnTo>
                    <a:pt x="11047984" y="0"/>
                  </a:lnTo>
                  <a:lnTo>
                    <a:pt x="11047984" y="12700"/>
                  </a:lnTo>
                  <a:lnTo>
                    <a:pt x="11047984" y="0"/>
                  </a:lnTo>
                  <a:cubicBezTo>
                    <a:pt x="11109706" y="0"/>
                    <a:pt x="11159744" y="49784"/>
                    <a:pt x="11159744" y="111379"/>
                  </a:cubicBezTo>
                  <a:lnTo>
                    <a:pt x="11147044" y="111379"/>
                  </a:lnTo>
                  <a:lnTo>
                    <a:pt x="11159744" y="111379"/>
                  </a:lnTo>
                  <a:lnTo>
                    <a:pt x="11159744" y="3994404"/>
                  </a:lnTo>
                  <a:lnTo>
                    <a:pt x="11147044" y="3994404"/>
                  </a:lnTo>
                  <a:lnTo>
                    <a:pt x="11159744" y="3994404"/>
                  </a:lnTo>
                  <a:cubicBezTo>
                    <a:pt x="11159744" y="4055999"/>
                    <a:pt x="11109706" y="4105783"/>
                    <a:pt x="11047984" y="4105783"/>
                  </a:cubicBezTo>
                  <a:lnTo>
                    <a:pt x="11047984" y="4093083"/>
                  </a:lnTo>
                  <a:lnTo>
                    <a:pt x="11047984" y="4105783"/>
                  </a:lnTo>
                  <a:lnTo>
                    <a:pt x="111760" y="4105783"/>
                  </a:lnTo>
                  <a:lnTo>
                    <a:pt x="111760" y="4093083"/>
                  </a:lnTo>
                  <a:lnTo>
                    <a:pt x="111760" y="4105783"/>
                  </a:lnTo>
                  <a:cubicBezTo>
                    <a:pt x="50038" y="4105783"/>
                    <a:pt x="0" y="4055999"/>
                    <a:pt x="0" y="3994404"/>
                  </a:cubicBezTo>
                  <a:lnTo>
                    <a:pt x="0" y="111379"/>
                  </a:lnTo>
                  <a:lnTo>
                    <a:pt x="12700" y="111379"/>
                  </a:lnTo>
                  <a:lnTo>
                    <a:pt x="0" y="111379"/>
                  </a:lnTo>
                  <a:moveTo>
                    <a:pt x="25400" y="111379"/>
                  </a:moveTo>
                  <a:lnTo>
                    <a:pt x="25400" y="3994404"/>
                  </a:lnTo>
                  <a:lnTo>
                    <a:pt x="12700" y="3994404"/>
                  </a:lnTo>
                  <a:lnTo>
                    <a:pt x="25400" y="3994404"/>
                  </a:lnTo>
                  <a:cubicBezTo>
                    <a:pt x="25400" y="4041902"/>
                    <a:pt x="64008" y="4080383"/>
                    <a:pt x="111760" y="4080383"/>
                  </a:cubicBezTo>
                  <a:lnTo>
                    <a:pt x="11047984" y="4080383"/>
                  </a:lnTo>
                  <a:cubicBezTo>
                    <a:pt x="11095736" y="4080383"/>
                    <a:pt x="11134344" y="4041775"/>
                    <a:pt x="11134344" y="3994404"/>
                  </a:cubicBezTo>
                  <a:lnTo>
                    <a:pt x="11134344" y="111379"/>
                  </a:lnTo>
                  <a:cubicBezTo>
                    <a:pt x="11134344" y="63881"/>
                    <a:pt x="11095736" y="25400"/>
                    <a:pt x="11047984" y="25400"/>
                  </a:cubicBezTo>
                  <a:lnTo>
                    <a:pt x="111760" y="25400"/>
                  </a:lnTo>
                  <a:lnTo>
                    <a:pt x="111760" y="12700"/>
                  </a:lnTo>
                  <a:lnTo>
                    <a:pt x="111760" y="25400"/>
                  </a:lnTo>
                  <a:cubicBezTo>
                    <a:pt x="64008" y="25400"/>
                    <a:pt x="25400" y="64008"/>
                    <a:pt x="25400" y="111379"/>
                  </a:cubicBezTo>
                  <a:close/>
                </a:path>
              </a:pathLst>
            </a:custGeom>
            <a:solidFill>
              <a:srgbClr val="DFB8BC"/>
            </a:solidFill>
          </p:spPr>
          <p:txBody>
            <a:bodyPr/>
            <a:lstStyle/>
            <a:p>
              <a:endParaRPr lang="en-US"/>
            </a:p>
          </p:txBody>
        </p:sp>
      </p:grpSp>
      <p:grpSp>
        <p:nvGrpSpPr>
          <p:cNvPr id="39" name="Group 39"/>
          <p:cNvGrpSpPr/>
          <p:nvPr/>
        </p:nvGrpSpPr>
        <p:grpSpPr>
          <a:xfrm>
            <a:off x="724198" y="5791497"/>
            <a:ext cx="8312646" cy="528786"/>
            <a:chOff x="0" y="0"/>
            <a:chExt cx="11083528" cy="705048"/>
          </a:xfrm>
        </p:grpSpPr>
        <p:sp>
          <p:nvSpPr>
            <p:cNvPr id="40" name="Freeform 40"/>
            <p:cNvSpPr/>
            <p:nvPr/>
          </p:nvSpPr>
          <p:spPr>
            <a:xfrm>
              <a:off x="0" y="0"/>
              <a:ext cx="11083544" cy="704977"/>
            </a:xfrm>
            <a:custGeom>
              <a:avLst/>
              <a:gdLst/>
              <a:ahLst/>
              <a:cxnLst/>
              <a:rect l="l" t="t" r="r" b="b"/>
              <a:pathLst>
                <a:path w="11083544" h="704977">
                  <a:moveTo>
                    <a:pt x="0" y="68199"/>
                  </a:moveTo>
                  <a:cubicBezTo>
                    <a:pt x="0" y="30607"/>
                    <a:pt x="30607" y="0"/>
                    <a:pt x="68199" y="0"/>
                  </a:cubicBezTo>
                  <a:lnTo>
                    <a:pt x="11015345" y="0"/>
                  </a:lnTo>
                  <a:cubicBezTo>
                    <a:pt x="11053063" y="0"/>
                    <a:pt x="11083544" y="30607"/>
                    <a:pt x="11083544" y="68199"/>
                  </a:cubicBezTo>
                  <a:lnTo>
                    <a:pt x="11083544" y="636778"/>
                  </a:lnTo>
                  <a:cubicBezTo>
                    <a:pt x="11083544" y="674497"/>
                    <a:pt x="11052937" y="704977"/>
                    <a:pt x="11015345" y="704977"/>
                  </a:cubicBezTo>
                  <a:lnTo>
                    <a:pt x="68199" y="704977"/>
                  </a:lnTo>
                  <a:cubicBezTo>
                    <a:pt x="30607" y="705104"/>
                    <a:pt x="0" y="674497"/>
                    <a:pt x="0" y="636778"/>
                  </a:cubicBezTo>
                  <a:close/>
                </a:path>
              </a:pathLst>
            </a:custGeom>
            <a:solidFill>
              <a:srgbClr val="F9D2D6"/>
            </a:solidFill>
          </p:spPr>
          <p:txBody>
            <a:bodyPr/>
            <a:lstStyle/>
            <a:p>
              <a:endParaRPr lang="en-US"/>
            </a:p>
          </p:txBody>
        </p:sp>
      </p:grpSp>
      <p:grpSp>
        <p:nvGrpSpPr>
          <p:cNvPr id="41" name="Group 41"/>
          <p:cNvGrpSpPr/>
          <p:nvPr/>
        </p:nvGrpSpPr>
        <p:grpSpPr>
          <a:xfrm>
            <a:off x="4748361" y="5885855"/>
            <a:ext cx="264319" cy="330399"/>
            <a:chOff x="0" y="0"/>
            <a:chExt cx="352425" cy="440532"/>
          </a:xfrm>
        </p:grpSpPr>
        <p:sp>
          <p:nvSpPr>
            <p:cNvPr id="42" name="Freeform 42" descr="preencoded.png"/>
            <p:cNvSpPr/>
            <p:nvPr/>
          </p:nvSpPr>
          <p:spPr>
            <a:xfrm>
              <a:off x="0" y="0"/>
              <a:ext cx="352425" cy="440563"/>
            </a:xfrm>
            <a:custGeom>
              <a:avLst/>
              <a:gdLst/>
              <a:ahLst/>
              <a:cxnLst/>
              <a:rect l="l" t="t" r="r" b="b"/>
              <a:pathLst>
                <a:path w="352425" h="440563">
                  <a:moveTo>
                    <a:pt x="0" y="0"/>
                  </a:moveTo>
                  <a:lnTo>
                    <a:pt x="352425" y="0"/>
                  </a:lnTo>
                  <a:lnTo>
                    <a:pt x="352425" y="440563"/>
                  </a:lnTo>
                  <a:lnTo>
                    <a:pt x="0" y="440563"/>
                  </a:lnTo>
                  <a:lnTo>
                    <a:pt x="0" y="0"/>
                  </a:lnTo>
                  <a:close/>
                </a:path>
              </a:pathLst>
            </a:custGeom>
            <a:blipFill>
              <a:blip r:embed="rId5"/>
              <a:stretch>
                <a:fillRect b="7"/>
              </a:stretch>
            </a:blipFill>
          </p:spPr>
          <p:txBody>
            <a:bodyPr/>
            <a:lstStyle/>
            <a:p>
              <a:endParaRPr lang="en-US"/>
            </a:p>
          </p:txBody>
        </p:sp>
      </p:grpSp>
      <p:sp>
        <p:nvSpPr>
          <p:cNvPr id="43" name="TextBox 43"/>
          <p:cNvSpPr txBox="1"/>
          <p:nvPr/>
        </p:nvSpPr>
        <p:spPr>
          <a:xfrm>
            <a:off x="900410" y="6467921"/>
            <a:ext cx="2319486" cy="318492"/>
          </a:xfrm>
          <a:prstGeom prst="rect">
            <a:avLst/>
          </a:prstGeom>
        </p:spPr>
        <p:txBody>
          <a:bodyPr lIns="0" tIns="0" rIns="0" bIns="0" rtlCol="0" anchor="t">
            <a:spAutoFit/>
          </a:bodyPr>
          <a:lstStyle/>
          <a:p>
            <a:pPr algn="l">
              <a:lnSpc>
                <a:spcPts val="2249"/>
              </a:lnSpc>
            </a:pPr>
            <a:r>
              <a:rPr lang="en-US" sz="1812" b="1">
                <a:solidFill>
                  <a:srgbClr val="3B3535"/>
                </a:solidFill>
                <a:latin typeface="Arimo Bold"/>
                <a:ea typeface="Arimo Bold"/>
                <a:cs typeface="Arimo Bold"/>
                <a:sym typeface="Arimo Bold"/>
              </a:rPr>
              <a:t>Costos Directos</a:t>
            </a:r>
          </a:p>
        </p:txBody>
      </p:sp>
      <p:sp>
        <p:nvSpPr>
          <p:cNvPr id="44" name="TextBox 44"/>
          <p:cNvSpPr txBox="1"/>
          <p:nvPr/>
        </p:nvSpPr>
        <p:spPr>
          <a:xfrm>
            <a:off x="900410" y="6825406"/>
            <a:ext cx="7960221" cy="348854"/>
          </a:xfrm>
          <a:prstGeom prst="rect">
            <a:avLst/>
          </a:prstGeom>
        </p:spPr>
        <p:txBody>
          <a:bodyPr lIns="0" tIns="0" rIns="0" bIns="0" rtlCol="0" anchor="t">
            <a:spAutoFit/>
          </a:bodyPr>
          <a:lstStyle/>
          <a:p>
            <a:pPr algn="l">
              <a:lnSpc>
                <a:spcPts val="2187"/>
              </a:lnSpc>
            </a:pPr>
            <a:r>
              <a:rPr lang="en-US" sz="1375">
                <a:solidFill>
                  <a:srgbClr val="3B3535"/>
                </a:solidFill>
                <a:latin typeface="Arimo"/>
                <a:ea typeface="Arimo"/>
                <a:cs typeface="Arimo"/>
                <a:sym typeface="Arimo"/>
              </a:rPr>
              <a:t>Podemos asignarlos específicamente a un producto o servicio concreto.</a:t>
            </a:r>
          </a:p>
        </p:txBody>
      </p:sp>
      <p:sp>
        <p:nvSpPr>
          <p:cNvPr id="45" name="TextBox 45"/>
          <p:cNvSpPr txBox="1"/>
          <p:nvPr/>
        </p:nvSpPr>
        <p:spPr>
          <a:xfrm>
            <a:off x="900410" y="7213252"/>
            <a:ext cx="7960221" cy="348854"/>
          </a:xfrm>
          <a:prstGeom prst="rect">
            <a:avLst/>
          </a:prstGeom>
        </p:spPr>
        <p:txBody>
          <a:bodyPr lIns="0" tIns="0" rIns="0" bIns="0" rtlCol="0" anchor="t">
            <a:spAutoFit/>
          </a:bodyPr>
          <a:lstStyle/>
          <a:p>
            <a:pPr algn="l">
              <a:lnSpc>
                <a:spcPts val="2187"/>
              </a:lnSpc>
            </a:pPr>
            <a:r>
              <a:rPr lang="en-US" sz="1375" b="1">
                <a:solidFill>
                  <a:srgbClr val="3B3535"/>
                </a:solidFill>
                <a:latin typeface="Arimo Bold"/>
                <a:ea typeface="Arimo Bold"/>
                <a:cs typeface="Arimo Bold"/>
                <a:sym typeface="Arimo Bold"/>
              </a:rPr>
              <a:t>Ejemplos:</a:t>
            </a:r>
          </a:p>
        </p:txBody>
      </p:sp>
      <p:sp>
        <p:nvSpPr>
          <p:cNvPr id="46" name="TextBox 46"/>
          <p:cNvSpPr txBox="1"/>
          <p:nvPr/>
        </p:nvSpPr>
        <p:spPr>
          <a:xfrm>
            <a:off x="900410" y="7601099"/>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Ingredientes de un plato específico</a:t>
            </a:r>
          </a:p>
        </p:txBody>
      </p:sp>
      <p:sp>
        <p:nvSpPr>
          <p:cNvPr id="47" name="TextBox 47"/>
          <p:cNvSpPr txBox="1"/>
          <p:nvPr/>
        </p:nvSpPr>
        <p:spPr>
          <a:xfrm>
            <a:off x="900410" y="7944891"/>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Mano de obra en producción</a:t>
            </a:r>
          </a:p>
        </p:txBody>
      </p:sp>
      <p:sp>
        <p:nvSpPr>
          <p:cNvPr id="48" name="TextBox 48"/>
          <p:cNvSpPr txBox="1"/>
          <p:nvPr/>
        </p:nvSpPr>
        <p:spPr>
          <a:xfrm>
            <a:off x="900410" y="8288685"/>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Amenities de una habitación</a:t>
            </a:r>
          </a:p>
        </p:txBody>
      </p:sp>
      <p:grpSp>
        <p:nvGrpSpPr>
          <p:cNvPr id="49" name="Group 49"/>
          <p:cNvGrpSpPr/>
          <p:nvPr/>
        </p:nvGrpSpPr>
        <p:grpSpPr>
          <a:xfrm>
            <a:off x="9222581" y="5762922"/>
            <a:ext cx="8369796" cy="3079402"/>
            <a:chOff x="0" y="0"/>
            <a:chExt cx="11159728" cy="4105870"/>
          </a:xfrm>
        </p:grpSpPr>
        <p:sp>
          <p:nvSpPr>
            <p:cNvPr id="50" name="Freeform 50"/>
            <p:cNvSpPr/>
            <p:nvPr/>
          </p:nvSpPr>
          <p:spPr>
            <a:xfrm>
              <a:off x="12700" y="12700"/>
              <a:ext cx="11134344" cy="4080383"/>
            </a:xfrm>
            <a:custGeom>
              <a:avLst/>
              <a:gdLst/>
              <a:ahLst/>
              <a:cxnLst/>
              <a:rect l="l" t="t" r="r" b="b"/>
              <a:pathLst>
                <a:path w="11134344" h="4080383">
                  <a:moveTo>
                    <a:pt x="0" y="98679"/>
                  </a:moveTo>
                  <a:cubicBezTo>
                    <a:pt x="0" y="44196"/>
                    <a:pt x="44323" y="0"/>
                    <a:pt x="99060" y="0"/>
                  </a:cubicBezTo>
                  <a:lnTo>
                    <a:pt x="11035284" y="0"/>
                  </a:lnTo>
                  <a:cubicBezTo>
                    <a:pt x="11090021" y="0"/>
                    <a:pt x="11134344" y="44196"/>
                    <a:pt x="11134344" y="98679"/>
                  </a:cubicBezTo>
                  <a:lnTo>
                    <a:pt x="11134344" y="3981704"/>
                  </a:lnTo>
                  <a:cubicBezTo>
                    <a:pt x="11134344" y="4036187"/>
                    <a:pt x="11090021" y="4080383"/>
                    <a:pt x="11035284" y="4080383"/>
                  </a:cubicBezTo>
                  <a:lnTo>
                    <a:pt x="99060" y="4080383"/>
                  </a:lnTo>
                  <a:cubicBezTo>
                    <a:pt x="44323" y="4080383"/>
                    <a:pt x="0" y="4036187"/>
                    <a:pt x="0" y="3981704"/>
                  </a:cubicBezTo>
                  <a:close/>
                </a:path>
              </a:pathLst>
            </a:custGeom>
            <a:solidFill>
              <a:srgbClr val="FFFFFF"/>
            </a:solidFill>
          </p:spPr>
          <p:txBody>
            <a:bodyPr/>
            <a:lstStyle/>
            <a:p>
              <a:endParaRPr lang="en-US"/>
            </a:p>
          </p:txBody>
        </p:sp>
        <p:sp>
          <p:nvSpPr>
            <p:cNvPr id="51" name="Freeform 51"/>
            <p:cNvSpPr/>
            <p:nvPr/>
          </p:nvSpPr>
          <p:spPr>
            <a:xfrm>
              <a:off x="0" y="0"/>
              <a:ext cx="11159744" cy="4105783"/>
            </a:xfrm>
            <a:custGeom>
              <a:avLst/>
              <a:gdLst/>
              <a:ahLst/>
              <a:cxnLst/>
              <a:rect l="l" t="t" r="r" b="b"/>
              <a:pathLst>
                <a:path w="11159744" h="4105783">
                  <a:moveTo>
                    <a:pt x="0" y="111379"/>
                  </a:moveTo>
                  <a:cubicBezTo>
                    <a:pt x="0" y="49784"/>
                    <a:pt x="50038" y="0"/>
                    <a:pt x="111760" y="0"/>
                  </a:cubicBezTo>
                  <a:lnTo>
                    <a:pt x="11047984" y="0"/>
                  </a:lnTo>
                  <a:lnTo>
                    <a:pt x="11047984" y="12700"/>
                  </a:lnTo>
                  <a:lnTo>
                    <a:pt x="11047984" y="0"/>
                  </a:lnTo>
                  <a:cubicBezTo>
                    <a:pt x="11109706" y="0"/>
                    <a:pt x="11159744" y="49784"/>
                    <a:pt x="11159744" y="111379"/>
                  </a:cubicBezTo>
                  <a:lnTo>
                    <a:pt x="11147044" y="111379"/>
                  </a:lnTo>
                  <a:lnTo>
                    <a:pt x="11159744" y="111379"/>
                  </a:lnTo>
                  <a:lnTo>
                    <a:pt x="11159744" y="3994404"/>
                  </a:lnTo>
                  <a:lnTo>
                    <a:pt x="11147044" y="3994404"/>
                  </a:lnTo>
                  <a:lnTo>
                    <a:pt x="11159744" y="3994404"/>
                  </a:lnTo>
                  <a:cubicBezTo>
                    <a:pt x="11159744" y="4055999"/>
                    <a:pt x="11109706" y="4105783"/>
                    <a:pt x="11047984" y="4105783"/>
                  </a:cubicBezTo>
                  <a:lnTo>
                    <a:pt x="11047984" y="4093083"/>
                  </a:lnTo>
                  <a:lnTo>
                    <a:pt x="11047984" y="4105783"/>
                  </a:lnTo>
                  <a:lnTo>
                    <a:pt x="111760" y="4105783"/>
                  </a:lnTo>
                  <a:lnTo>
                    <a:pt x="111760" y="4093083"/>
                  </a:lnTo>
                  <a:lnTo>
                    <a:pt x="111760" y="4105783"/>
                  </a:lnTo>
                  <a:cubicBezTo>
                    <a:pt x="50038" y="4105783"/>
                    <a:pt x="0" y="4055999"/>
                    <a:pt x="0" y="3994404"/>
                  </a:cubicBezTo>
                  <a:lnTo>
                    <a:pt x="0" y="111379"/>
                  </a:lnTo>
                  <a:lnTo>
                    <a:pt x="12700" y="111379"/>
                  </a:lnTo>
                  <a:lnTo>
                    <a:pt x="0" y="111379"/>
                  </a:lnTo>
                  <a:moveTo>
                    <a:pt x="25400" y="111379"/>
                  </a:moveTo>
                  <a:lnTo>
                    <a:pt x="25400" y="3994404"/>
                  </a:lnTo>
                  <a:lnTo>
                    <a:pt x="12700" y="3994404"/>
                  </a:lnTo>
                  <a:lnTo>
                    <a:pt x="25400" y="3994404"/>
                  </a:lnTo>
                  <a:cubicBezTo>
                    <a:pt x="25400" y="4041902"/>
                    <a:pt x="64008" y="4080383"/>
                    <a:pt x="111760" y="4080383"/>
                  </a:cubicBezTo>
                  <a:lnTo>
                    <a:pt x="11047984" y="4080383"/>
                  </a:lnTo>
                  <a:cubicBezTo>
                    <a:pt x="11095736" y="4080383"/>
                    <a:pt x="11134344" y="4041775"/>
                    <a:pt x="11134344" y="3994404"/>
                  </a:cubicBezTo>
                  <a:lnTo>
                    <a:pt x="11134344" y="111379"/>
                  </a:lnTo>
                  <a:cubicBezTo>
                    <a:pt x="11134344" y="63881"/>
                    <a:pt x="11095736" y="25400"/>
                    <a:pt x="11047984" y="25400"/>
                  </a:cubicBezTo>
                  <a:lnTo>
                    <a:pt x="111760" y="25400"/>
                  </a:lnTo>
                  <a:lnTo>
                    <a:pt x="111760" y="12700"/>
                  </a:lnTo>
                  <a:lnTo>
                    <a:pt x="111760" y="25400"/>
                  </a:lnTo>
                  <a:cubicBezTo>
                    <a:pt x="64008" y="25400"/>
                    <a:pt x="25400" y="64008"/>
                    <a:pt x="25400" y="111379"/>
                  </a:cubicBezTo>
                  <a:close/>
                </a:path>
              </a:pathLst>
            </a:custGeom>
            <a:solidFill>
              <a:srgbClr val="DFB8BC"/>
            </a:solidFill>
          </p:spPr>
          <p:txBody>
            <a:bodyPr/>
            <a:lstStyle/>
            <a:p>
              <a:endParaRPr lang="en-US"/>
            </a:p>
          </p:txBody>
        </p:sp>
      </p:grpSp>
      <p:grpSp>
        <p:nvGrpSpPr>
          <p:cNvPr id="52" name="Group 52"/>
          <p:cNvGrpSpPr/>
          <p:nvPr/>
        </p:nvGrpSpPr>
        <p:grpSpPr>
          <a:xfrm>
            <a:off x="9251156" y="5791497"/>
            <a:ext cx="8312646" cy="528786"/>
            <a:chOff x="0" y="0"/>
            <a:chExt cx="11083528" cy="705048"/>
          </a:xfrm>
        </p:grpSpPr>
        <p:sp>
          <p:nvSpPr>
            <p:cNvPr id="53" name="Freeform 53"/>
            <p:cNvSpPr/>
            <p:nvPr/>
          </p:nvSpPr>
          <p:spPr>
            <a:xfrm>
              <a:off x="0" y="0"/>
              <a:ext cx="11083544" cy="704977"/>
            </a:xfrm>
            <a:custGeom>
              <a:avLst/>
              <a:gdLst/>
              <a:ahLst/>
              <a:cxnLst/>
              <a:rect l="l" t="t" r="r" b="b"/>
              <a:pathLst>
                <a:path w="11083544" h="704977">
                  <a:moveTo>
                    <a:pt x="0" y="68199"/>
                  </a:moveTo>
                  <a:cubicBezTo>
                    <a:pt x="0" y="30607"/>
                    <a:pt x="30607" y="0"/>
                    <a:pt x="68199" y="0"/>
                  </a:cubicBezTo>
                  <a:lnTo>
                    <a:pt x="11015345" y="0"/>
                  </a:lnTo>
                  <a:cubicBezTo>
                    <a:pt x="11053063" y="0"/>
                    <a:pt x="11083544" y="30607"/>
                    <a:pt x="11083544" y="68199"/>
                  </a:cubicBezTo>
                  <a:lnTo>
                    <a:pt x="11083544" y="636778"/>
                  </a:lnTo>
                  <a:cubicBezTo>
                    <a:pt x="11083544" y="674497"/>
                    <a:pt x="11052937" y="704977"/>
                    <a:pt x="11015345" y="704977"/>
                  </a:cubicBezTo>
                  <a:lnTo>
                    <a:pt x="68199" y="704977"/>
                  </a:lnTo>
                  <a:cubicBezTo>
                    <a:pt x="30607" y="705104"/>
                    <a:pt x="0" y="674497"/>
                    <a:pt x="0" y="636778"/>
                  </a:cubicBezTo>
                  <a:close/>
                </a:path>
              </a:pathLst>
            </a:custGeom>
            <a:solidFill>
              <a:srgbClr val="F9D2D6"/>
            </a:solidFill>
          </p:spPr>
          <p:txBody>
            <a:bodyPr/>
            <a:lstStyle/>
            <a:p>
              <a:endParaRPr lang="en-US"/>
            </a:p>
          </p:txBody>
        </p:sp>
      </p:grpSp>
      <p:grpSp>
        <p:nvGrpSpPr>
          <p:cNvPr id="54" name="Group 54"/>
          <p:cNvGrpSpPr/>
          <p:nvPr/>
        </p:nvGrpSpPr>
        <p:grpSpPr>
          <a:xfrm>
            <a:off x="13275320" y="5885855"/>
            <a:ext cx="264319" cy="330399"/>
            <a:chOff x="0" y="0"/>
            <a:chExt cx="352425" cy="440532"/>
          </a:xfrm>
        </p:grpSpPr>
        <p:sp>
          <p:nvSpPr>
            <p:cNvPr id="55" name="Freeform 55" descr="preencoded.png"/>
            <p:cNvSpPr/>
            <p:nvPr/>
          </p:nvSpPr>
          <p:spPr>
            <a:xfrm>
              <a:off x="0" y="0"/>
              <a:ext cx="352425" cy="440563"/>
            </a:xfrm>
            <a:custGeom>
              <a:avLst/>
              <a:gdLst/>
              <a:ahLst/>
              <a:cxnLst/>
              <a:rect l="l" t="t" r="r" b="b"/>
              <a:pathLst>
                <a:path w="352425" h="440563">
                  <a:moveTo>
                    <a:pt x="0" y="0"/>
                  </a:moveTo>
                  <a:lnTo>
                    <a:pt x="352425" y="0"/>
                  </a:lnTo>
                  <a:lnTo>
                    <a:pt x="352425" y="440563"/>
                  </a:lnTo>
                  <a:lnTo>
                    <a:pt x="0" y="440563"/>
                  </a:lnTo>
                  <a:lnTo>
                    <a:pt x="0" y="0"/>
                  </a:lnTo>
                  <a:close/>
                </a:path>
              </a:pathLst>
            </a:custGeom>
            <a:blipFill>
              <a:blip r:embed="rId6"/>
              <a:stretch>
                <a:fillRect b="7"/>
              </a:stretch>
            </a:blipFill>
          </p:spPr>
          <p:txBody>
            <a:bodyPr/>
            <a:lstStyle/>
            <a:p>
              <a:endParaRPr lang="en-US"/>
            </a:p>
          </p:txBody>
        </p:sp>
      </p:grpSp>
      <p:sp>
        <p:nvSpPr>
          <p:cNvPr id="56" name="TextBox 56"/>
          <p:cNvSpPr txBox="1"/>
          <p:nvPr/>
        </p:nvSpPr>
        <p:spPr>
          <a:xfrm>
            <a:off x="9427369" y="6467921"/>
            <a:ext cx="2319486" cy="318492"/>
          </a:xfrm>
          <a:prstGeom prst="rect">
            <a:avLst/>
          </a:prstGeom>
        </p:spPr>
        <p:txBody>
          <a:bodyPr lIns="0" tIns="0" rIns="0" bIns="0" rtlCol="0" anchor="t">
            <a:spAutoFit/>
          </a:bodyPr>
          <a:lstStyle/>
          <a:p>
            <a:pPr algn="l">
              <a:lnSpc>
                <a:spcPts val="2249"/>
              </a:lnSpc>
            </a:pPr>
            <a:r>
              <a:rPr lang="en-US" sz="1812" b="1">
                <a:solidFill>
                  <a:srgbClr val="3B3535"/>
                </a:solidFill>
                <a:latin typeface="Arimo Bold"/>
                <a:ea typeface="Arimo Bold"/>
                <a:cs typeface="Arimo Bold"/>
                <a:sym typeface="Arimo Bold"/>
              </a:rPr>
              <a:t>Costos Indirectos</a:t>
            </a:r>
          </a:p>
        </p:txBody>
      </p:sp>
      <p:sp>
        <p:nvSpPr>
          <p:cNvPr id="57" name="TextBox 57"/>
          <p:cNvSpPr txBox="1"/>
          <p:nvPr/>
        </p:nvSpPr>
        <p:spPr>
          <a:xfrm>
            <a:off x="9427369" y="6825406"/>
            <a:ext cx="7960221" cy="348854"/>
          </a:xfrm>
          <a:prstGeom prst="rect">
            <a:avLst/>
          </a:prstGeom>
        </p:spPr>
        <p:txBody>
          <a:bodyPr lIns="0" tIns="0" rIns="0" bIns="0" rtlCol="0" anchor="t">
            <a:spAutoFit/>
          </a:bodyPr>
          <a:lstStyle/>
          <a:p>
            <a:pPr algn="l">
              <a:lnSpc>
                <a:spcPts val="2187"/>
              </a:lnSpc>
            </a:pPr>
            <a:r>
              <a:rPr lang="en-US" sz="1375">
                <a:solidFill>
                  <a:srgbClr val="3B3535"/>
                </a:solidFill>
                <a:latin typeface="Arimo"/>
                <a:ea typeface="Arimo"/>
                <a:cs typeface="Arimo"/>
                <a:sym typeface="Arimo"/>
              </a:rPr>
              <a:t>Necesarios para el local pero no asignables a un producto puntual.</a:t>
            </a:r>
          </a:p>
        </p:txBody>
      </p:sp>
      <p:sp>
        <p:nvSpPr>
          <p:cNvPr id="58" name="TextBox 58"/>
          <p:cNvSpPr txBox="1"/>
          <p:nvPr/>
        </p:nvSpPr>
        <p:spPr>
          <a:xfrm>
            <a:off x="9427369" y="7213252"/>
            <a:ext cx="7960221" cy="348854"/>
          </a:xfrm>
          <a:prstGeom prst="rect">
            <a:avLst/>
          </a:prstGeom>
        </p:spPr>
        <p:txBody>
          <a:bodyPr lIns="0" tIns="0" rIns="0" bIns="0" rtlCol="0" anchor="t">
            <a:spAutoFit/>
          </a:bodyPr>
          <a:lstStyle/>
          <a:p>
            <a:pPr algn="l">
              <a:lnSpc>
                <a:spcPts val="2187"/>
              </a:lnSpc>
            </a:pPr>
            <a:r>
              <a:rPr lang="en-US" sz="1375" b="1">
                <a:solidFill>
                  <a:srgbClr val="3B3535"/>
                </a:solidFill>
                <a:latin typeface="Arimo Bold"/>
                <a:ea typeface="Arimo Bold"/>
                <a:cs typeface="Arimo Bold"/>
                <a:sym typeface="Arimo Bold"/>
              </a:rPr>
              <a:t>Ejemplos:</a:t>
            </a:r>
          </a:p>
        </p:txBody>
      </p:sp>
      <p:sp>
        <p:nvSpPr>
          <p:cNvPr id="59" name="TextBox 59"/>
          <p:cNvSpPr txBox="1"/>
          <p:nvPr/>
        </p:nvSpPr>
        <p:spPr>
          <a:xfrm>
            <a:off x="9427369" y="7601099"/>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Marketing general del local</a:t>
            </a:r>
          </a:p>
        </p:txBody>
      </p:sp>
      <p:sp>
        <p:nvSpPr>
          <p:cNvPr id="60" name="TextBox 60"/>
          <p:cNvSpPr txBox="1"/>
          <p:nvPr/>
        </p:nvSpPr>
        <p:spPr>
          <a:xfrm>
            <a:off x="9427369" y="7944891"/>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Mantenimiento del establecimiento</a:t>
            </a:r>
          </a:p>
        </p:txBody>
      </p:sp>
      <p:sp>
        <p:nvSpPr>
          <p:cNvPr id="61" name="TextBox 61"/>
          <p:cNvSpPr txBox="1"/>
          <p:nvPr/>
        </p:nvSpPr>
        <p:spPr>
          <a:xfrm>
            <a:off x="9427369" y="8288685"/>
            <a:ext cx="7960221" cy="348854"/>
          </a:xfrm>
          <a:prstGeom prst="rect">
            <a:avLst/>
          </a:prstGeom>
        </p:spPr>
        <p:txBody>
          <a:bodyPr lIns="0" tIns="0" rIns="0" bIns="0" rtlCol="0" anchor="t">
            <a:spAutoFit/>
          </a:bodyPr>
          <a:lstStyle/>
          <a:p>
            <a:pPr marL="207367" lvl="1" indent="-103684" algn="l">
              <a:lnSpc>
                <a:spcPts val="2187"/>
              </a:lnSpc>
              <a:buFont typeface="Arial"/>
              <a:buChar char="•"/>
            </a:pPr>
            <a:r>
              <a:rPr lang="en-US" sz="1375">
                <a:solidFill>
                  <a:srgbClr val="3B3535"/>
                </a:solidFill>
                <a:latin typeface="Arimo"/>
                <a:ea typeface="Arimo"/>
                <a:cs typeface="Arimo"/>
                <a:sym typeface="Arimo"/>
              </a:rPr>
              <a:t>Limpieza general</a:t>
            </a:r>
          </a:p>
        </p:txBody>
      </p:sp>
      <p:grpSp>
        <p:nvGrpSpPr>
          <p:cNvPr id="62" name="Group 62"/>
          <p:cNvGrpSpPr/>
          <p:nvPr/>
        </p:nvGrpSpPr>
        <p:grpSpPr>
          <a:xfrm>
            <a:off x="705147" y="9031040"/>
            <a:ext cx="16877705" cy="758726"/>
            <a:chOff x="0" y="0"/>
            <a:chExt cx="22503607" cy="1011635"/>
          </a:xfrm>
        </p:grpSpPr>
        <p:sp>
          <p:nvSpPr>
            <p:cNvPr id="63" name="Freeform 63"/>
            <p:cNvSpPr/>
            <p:nvPr/>
          </p:nvSpPr>
          <p:spPr>
            <a:xfrm>
              <a:off x="0" y="0"/>
              <a:ext cx="22503512" cy="1011555"/>
            </a:xfrm>
            <a:custGeom>
              <a:avLst/>
              <a:gdLst/>
              <a:ahLst/>
              <a:cxnLst/>
              <a:rect l="l" t="t" r="r" b="b"/>
              <a:pathLst>
                <a:path w="22503512" h="1011555">
                  <a:moveTo>
                    <a:pt x="0" y="98679"/>
                  </a:moveTo>
                  <a:cubicBezTo>
                    <a:pt x="0" y="44196"/>
                    <a:pt x="44196" y="0"/>
                    <a:pt x="98679" y="0"/>
                  </a:cubicBezTo>
                  <a:lnTo>
                    <a:pt x="22404832" y="0"/>
                  </a:lnTo>
                  <a:cubicBezTo>
                    <a:pt x="22459316" y="0"/>
                    <a:pt x="22503512" y="44196"/>
                    <a:pt x="22503512" y="98679"/>
                  </a:cubicBezTo>
                  <a:lnTo>
                    <a:pt x="22503512" y="912876"/>
                  </a:lnTo>
                  <a:cubicBezTo>
                    <a:pt x="22503512" y="967359"/>
                    <a:pt x="22459316" y="1011555"/>
                    <a:pt x="22404832" y="1011555"/>
                  </a:cubicBezTo>
                  <a:lnTo>
                    <a:pt x="98679" y="1011555"/>
                  </a:lnTo>
                  <a:cubicBezTo>
                    <a:pt x="44196" y="1011682"/>
                    <a:pt x="0" y="967486"/>
                    <a:pt x="0" y="912876"/>
                  </a:cubicBezTo>
                  <a:close/>
                </a:path>
              </a:pathLst>
            </a:custGeom>
            <a:solidFill>
              <a:srgbClr val="F7BBC1"/>
            </a:solidFill>
          </p:spPr>
          <p:txBody>
            <a:bodyPr/>
            <a:lstStyle/>
            <a:p>
              <a:endParaRPr lang="en-US"/>
            </a:p>
          </p:txBody>
        </p:sp>
      </p:grpSp>
      <p:grpSp>
        <p:nvGrpSpPr>
          <p:cNvPr id="64" name="Group 64"/>
          <p:cNvGrpSpPr/>
          <p:nvPr/>
        </p:nvGrpSpPr>
        <p:grpSpPr>
          <a:xfrm>
            <a:off x="881360" y="9297144"/>
            <a:ext cx="220265" cy="176212"/>
            <a:chOff x="0" y="0"/>
            <a:chExt cx="293687" cy="234950"/>
          </a:xfrm>
        </p:grpSpPr>
        <p:sp>
          <p:nvSpPr>
            <p:cNvPr id="65" name="Freeform 65" descr="preencoded.png"/>
            <p:cNvSpPr/>
            <p:nvPr/>
          </p:nvSpPr>
          <p:spPr>
            <a:xfrm>
              <a:off x="0" y="0"/>
              <a:ext cx="293624" cy="234950"/>
            </a:xfrm>
            <a:custGeom>
              <a:avLst/>
              <a:gdLst/>
              <a:ahLst/>
              <a:cxnLst/>
              <a:rect l="l" t="t" r="r" b="b"/>
              <a:pathLst>
                <a:path w="293624" h="234950">
                  <a:moveTo>
                    <a:pt x="0" y="0"/>
                  </a:moveTo>
                  <a:lnTo>
                    <a:pt x="293624" y="0"/>
                  </a:lnTo>
                  <a:lnTo>
                    <a:pt x="293624" y="234950"/>
                  </a:lnTo>
                  <a:lnTo>
                    <a:pt x="0" y="234950"/>
                  </a:lnTo>
                  <a:lnTo>
                    <a:pt x="0" y="0"/>
                  </a:lnTo>
                  <a:close/>
                </a:path>
              </a:pathLst>
            </a:custGeom>
            <a:blipFill>
              <a:blip r:embed="rId7"/>
              <a:stretch>
                <a:fillRect t="-1630" r="-21" b="-1630"/>
              </a:stretch>
            </a:blipFill>
          </p:spPr>
          <p:txBody>
            <a:bodyPr/>
            <a:lstStyle/>
            <a:p>
              <a:endParaRPr lang="en-US"/>
            </a:p>
          </p:txBody>
        </p:sp>
      </p:grpSp>
      <p:sp>
        <p:nvSpPr>
          <p:cNvPr id="66" name="TextBox 66"/>
          <p:cNvSpPr txBox="1"/>
          <p:nvPr/>
        </p:nvSpPr>
        <p:spPr>
          <a:xfrm>
            <a:off x="1277839" y="9156055"/>
            <a:ext cx="16128801" cy="453593"/>
          </a:xfrm>
          <a:prstGeom prst="rect">
            <a:avLst/>
          </a:prstGeom>
        </p:spPr>
        <p:txBody>
          <a:bodyPr lIns="0" tIns="0" rIns="0" bIns="0" rtlCol="0" anchor="t">
            <a:spAutoFit/>
          </a:bodyPr>
          <a:lstStyle/>
          <a:p>
            <a:pPr algn="l">
              <a:lnSpc>
                <a:spcPts val="3778"/>
              </a:lnSpc>
            </a:pPr>
            <a:r>
              <a:rPr lang="en-US" sz="2374" b="1">
                <a:solidFill>
                  <a:srgbClr val="000000"/>
                </a:solidFill>
                <a:latin typeface="Arimo Bold"/>
                <a:ea typeface="Arimo Bold"/>
                <a:cs typeface="Arimo Bold"/>
                <a:sym typeface="Arimo Bold"/>
              </a:rPr>
              <a:t>👉</a:t>
            </a:r>
            <a:r>
              <a:rPr lang="en-US" sz="2374">
                <a:solidFill>
                  <a:srgbClr val="000000"/>
                </a:solidFill>
                <a:latin typeface="Arimo"/>
                <a:ea typeface="Arimo"/>
                <a:cs typeface="Arimo"/>
                <a:sym typeface="Arimo"/>
              </a:rPr>
              <a:t> Reglas clave: Fijo/Variable = cómo se comporta el costo. Directo/Indirecto = a qué lo podemos asignar.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sp>
        <p:nvSpPr>
          <p:cNvPr id="6" name="TextBox 6"/>
          <p:cNvSpPr txBox="1"/>
          <p:nvPr/>
        </p:nvSpPr>
        <p:spPr>
          <a:xfrm>
            <a:off x="947886" y="1221581"/>
            <a:ext cx="13873014" cy="827037"/>
          </a:xfrm>
          <a:prstGeom prst="rect">
            <a:avLst/>
          </a:prstGeom>
        </p:spPr>
        <p:txBody>
          <a:bodyPr lIns="0" tIns="0" rIns="0" bIns="0" rtlCol="0" anchor="t">
            <a:spAutoFit/>
          </a:bodyPr>
          <a:lstStyle/>
          <a:p>
            <a:pPr algn="l">
              <a:lnSpc>
                <a:spcPts val="6125"/>
              </a:lnSpc>
            </a:pPr>
            <a:r>
              <a:rPr lang="en-US" sz="4875" b="1">
                <a:solidFill>
                  <a:srgbClr val="1F1E1E"/>
                </a:solidFill>
                <a:latin typeface="Arimo Bold"/>
                <a:ea typeface="Arimo Bold"/>
                <a:cs typeface="Arimo Bold"/>
                <a:sym typeface="Arimo Bold"/>
              </a:rPr>
              <a:t>Del Costo al Precio: Tres Métodos Prácticos</a:t>
            </a:r>
          </a:p>
        </p:txBody>
      </p:sp>
      <p:sp>
        <p:nvSpPr>
          <p:cNvPr id="7" name="TextBox 7"/>
          <p:cNvSpPr txBox="1"/>
          <p:nvPr/>
        </p:nvSpPr>
        <p:spPr>
          <a:xfrm>
            <a:off x="947886" y="2427238"/>
            <a:ext cx="16392228" cy="853380"/>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El precio de venta no se copia del vecino, se calcula. Existen tres métodos simples y efectivos que todo profesional debe dominar para asegurar la rentabilidad de su negocio.</a:t>
            </a:r>
          </a:p>
        </p:txBody>
      </p:sp>
      <p:sp>
        <p:nvSpPr>
          <p:cNvPr id="8" name="TextBox 8"/>
          <p:cNvSpPr txBox="1"/>
          <p:nvPr/>
        </p:nvSpPr>
        <p:spPr>
          <a:xfrm>
            <a:off x="947886" y="3451920"/>
            <a:ext cx="236935" cy="391418"/>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01</a:t>
            </a:r>
          </a:p>
        </p:txBody>
      </p:sp>
      <p:grpSp>
        <p:nvGrpSpPr>
          <p:cNvPr id="9" name="Group 9"/>
          <p:cNvGrpSpPr/>
          <p:nvPr/>
        </p:nvGrpSpPr>
        <p:grpSpPr>
          <a:xfrm>
            <a:off x="947886" y="3921324"/>
            <a:ext cx="5306020" cy="28575"/>
            <a:chOff x="0" y="0"/>
            <a:chExt cx="7074693" cy="38100"/>
          </a:xfrm>
        </p:grpSpPr>
        <p:sp>
          <p:nvSpPr>
            <p:cNvPr id="10" name="Freeform 10"/>
            <p:cNvSpPr/>
            <p:nvPr/>
          </p:nvSpPr>
          <p:spPr>
            <a:xfrm>
              <a:off x="0" y="0"/>
              <a:ext cx="7074662" cy="38100"/>
            </a:xfrm>
            <a:custGeom>
              <a:avLst/>
              <a:gdLst/>
              <a:ahLst/>
              <a:cxnLst/>
              <a:rect l="l" t="t" r="r" b="b"/>
              <a:pathLst>
                <a:path w="7074662" h="38100">
                  <a:moveTo>
                    <a:pt x="0" y="0"/>
                  </a:moveTo>
                  <a:lnTo>
                    <a:pt x="7074662" y="0"/>
                  </a:lnTo>
                  <a:lnTo>
                    <a:pt x="7074662" y="38100"/>
                  </a:lnTo>
                  <a:lnTo>
                    <a:pt x="0" y="38100"/>
                  </a:lnTo>
                  <a:close/>
                </a:path>
              </a:pathLst>
            </a:custGeom>
            <a:solidFill>
              <a:srgbClr val="DA1B2E"/>
            </a:solidFill>
          </p:spPr>
          <p:txBody>
            <a:bodyPr/>
            <a:lstStyle/>
            <a:p>
              <a:endParaRPr lang="en-US"/>
            </a:p>
          </p:txBody>
        </p:sp>
      </p:grpSp>
      <p:sp>
        <p:nvSpPr>
          <p:cNvPr id="11" name="TextBox 11"/>
          <p:cNvSpPr txBox="1"/>
          <p:nvPr/>
        </p:nvSpPr>
        <p:spPr>
          <a:xfrm>
            <a:off x="947886" y="4068366"/>
            <a:ext cx="3117949" cy="410446"/>
          </a:xfrm>
          <a:prstGeom prst="rect">
            <a:avLst/>
          </a:prstGeom>
        </p:spPr>
        <p:txBody>
          <a:bodyPr lIns="0" tIns="0" rIns="0" bIns="0" rtlCol="0" anchor="t">
            <a:spAutoFit/>
          </a:bodyPr>
          <a:lstStyle/>
          <a:p>
            <a:pPr algn="l">
              <a:lnSpc>
                <a:spcPts val="3188"/>
              </a:lnSpc>
            </a:pPr>
            <a:r>
              <a:rPr lang="en-US" sz="2537" b="1">
                <a:solidFill>
                  <a:srgbClr val="3B3535"/>
                </a:solidFill>
                <a:latin typeface="Arimo Bold"/>
                <a:ea typeface="Arimo Bold"/>
                <a:cs typeface="Arimo Bold"/>
                <a:sym typeface="Arimo Bold"/>
              </a:rPr>
              <a:t>Fórmula Básica</a:t>
            </a:r>
          </a:p>
        </p:txBody>
      </p:sp>
      <p:sp>
        <p:nvSpPr>
          <p:cNvPr id="12" name="TextBox 12"/>
          <p:cNvSpPr txBox="1"/>
          <p:nvPr/>
        </p:nvSpPr>
        <p:spPr>
          <a:xfrm>
            <a:off x="947886" y="4533454"/>
            <a:ext cx="5306020" cy="474315"/>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PV = Costo Total + Ganancia deseada</a:t>
            </a:r>
          </a:p>
        </p:txBody>
      </p:sp>
      <p:sp>
        <p:nvSpPr>
          <p:cNvPr id="13" name="TextBox 13"/>
          <p:cNvSpPr txBox="1"/>
          <p:nvPr/>
        </p:nvSpPr>
        <p:spPr>
          <a:xfrm>
            <a:off x="947886" y="5054650"/>
            <a:ext cx="5306020" cy="1232446"/>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El método más directo y simple. Sumamos todos los costos y agregamos la ganancia que queremos obtener.</a:t>
            </a:r>
          </a:p>
        </p:txBody>
      </p:sp>
      <p:sp>
        <p:nvSpPr>
          <p:cNvPr id="14" name="TextBox 14"/>
          <p:cNvSpPr txBox="1"/>
          <p:nvPr/>
        </p:nvSpPr>
        <p:spPr>
          <a:xfrm>
            <a:off x="947886" y="6333976"/>
            <a:ext cx="5306020" cy="1232446"/>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Ejemplo práctico:</a:t>
            </a:r>
            <a:r>
              <a:rPr lang="en-US" sz="1812">
                <a:solidFill>
                  <a:srgbClr val="3B3535"/>
                </a:solidFill>
                <a:latin typeface="Arimo"/>
                <a:ea typeface="Arimo"/>
                <a:cs typeface="Arimo"/>
                <a:sym typeface="Arimo"/>
              </a:rPr>
              <a:t> Café con medialuna → Costo total $800 + Ganancia deseada $400 = </a:t>
            </a:r>
            <a:r>
              <a:rPr lang="en-US" sz="1812" b="1">
                <a:solidFill>
                  <a:srgbClr val="C49F8C"/>
                </a:solidFill>
                <a:latin typeface="Arimo Bold"/>
                <a:ea typeface="Arimo Bold"/>
                <a:cs typeface="Arimo Bold"/>
                <a:sym typeface="Arimo Bold"/>
              </a:rPr>
              <a:t>PV $1.200</a:t>
            </a:r>
          </a:p>
        </p:txBody>
      </p:sp>
      <p:sp>
        <p:nvSpPr>
          <p:cNvPr id="15" name="TextBox 15"/>
          <p:cNvSpPr txBox="1"/>
          <p:nvPr/>
        </p:nvSpPr>
        <p:spPr>
          <a:xfrm>
            <a:off x="6490841" y="3451920"/>
            <a:ext cx="236935" cy="391418"/>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02</a:t>
            </a:r>
          </a:p>
        </p:txBody>
      </p:sp>
      <p:grpSp>
        <p:nvGrpSpPr>
          <p:cNvPr id="16" name="Group 16"/>
          <p:cNvGrpSpPr/>
          <p:nvPr/>
        </p:nvGrpSpPr>
        <p:grpSpPr>
          <a:xfrm>
            <a:off x="6490841" y="3921324"/>
            <a:ext cx="5306169" cy="28575"/>
            <a:chOff x="0" y="0"/>
            <a:chExt cx="7074892" cy="38100"/>
          </a:xfrm>
        </p:grpSpPr>
        <p:sp>
          <p:nvSpPr>
            <p:cNvPr id="17" name="Freeform 17"/>
            <p:cNvSpPr/>
            <p:nvPr/>
          </p:nvSpPr>
          <p:spPr>
            <a:xfrm>
              <a:off x="0" y="0"/>
              <a:ext cx="7074916" cy="38100"/>
            </a:xfrm>
            <a:custGeom>
              <a:avLst/>
              <a:gdLst/>
              <a:ahLst/>
              <a:cxnLst/>
              <a:rect l="l" t="t" r="r" b="b"/>
              <a:pathLst>
                <a:path w="7074916" h="38100">
                  <a:moveTo>
                    <a:pt x="0" y="0"/>
                  </a:moveTo>
                  <a:lnTo>
                    <a:pt x="7074916" y="0"/>
                  </a:lnTo>
                  <a:lnTo>
                    <a:pt x="7074916" y="38100"/>
                  </a:lnTo>
                  <a:lnTo>
                    <a:pt x="0" y="38100"/>
                  </a:lnTo>
                  <a:close/>
                </a:path>
              </a:pathLst>
            </a:custGeom>
            <a:solidFill>
              <a:srgbClr val="DA1B2E"/>
            </a:solidFill>
          </p:spPr>
          <p:txBody>
            <a:bodyPr/>
            <a:lstStyle/>
            <a:p>
              <a:endParaRPr lang="en-US"/>
            </a:p>
          </p:txBody>
        </p:sp>
      </p:grpSp>
      <p:sp>
        <p:nvSpPr>
          <p:cNvPr id="18" name="TextBox 18"/>
          <p:cNvSpPr txBox="1"/>
          <p:nvPr/>
        </p:nvSpPr>
        <p:spPr>
          <a:xfrm>
            <a:off x="6490841" y="4068366"/>
            <a:ext cx="3697189" cy="410446"/>
          </a:xfrm>
          <a:prstGeom prst="rect">
            <a:avLst/>
          </a:prstGeom>
        </p:spPr>
        <p:txBody>
          <a:bodyPr lIns="0" tIns="0" rIns="0" bIns="0" rtlCol="0" anchor="t">
            <a:spAutoFit/>
          </a:bodyPr>
          <a:lstStyle/>
          <a:p>
            <a:pPr algn="l">
              <a:lnSpc>
                <a:spcPts val="3188"/>
              </a:lnSpc>
            </a:pPr>
            <a:r>
              <a:rPr lang="en-US" sz="2537" b="1">
                <a:solidFill>
                  <a:srgbClr val="3B3535"/>
                </a:solidFill>
                <a:latin typeface="Arimo Bold"/>
                <a:ea typeface="Arimo Bold"/>
                <a:cs typeface="Arimo Bold"/>
                <a:sym typeface="Arimo Bold"/>
              </a:rPr>
              <a:t>Markup (Multiplicador)</a:t>
            </a:r>
          </a:p>
        </p:txBody>
      </p:sp>
      <p:sp>
        <p:nvSpPr>
          <p:cNvPr id="19" name="TextBox 19"/>
          <p:cNvSpPr txBox="1"/>
          <p:nvPr/>
        </p:nvSpPr>
        <p:spPr>
          <a:xfrm>
            <a:off x="6490841" y="4533454"/>
            <a:ext cx="5306169" cy="474315"/>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PV = Costo Total × (1 + % de ganancia)</a:t>
            </a:r>
          </a:p>
        </p:txBody>
      </p:sp>
      <p:sp>
        <p:nvSpPr>
          <p:cNvPr id="20" name="TextBox 20"/>
          <p:cNvSpPr txBox="1"/>
          <p:nvPr/>
        </p:nvSpPr>
        <p:spPr>
          <a:xfrm>
            <a:off x="6490841" y="5054650"/>
            <a:ext cx="5306169" cy="1232446"/>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El Markup multiplica el costo total y asegura un margen fijo de ganancia. Es ideal para mantener porcentajes consistentes.</a:t>
            </a:r>
          </a:p>
        </p:txBody>
      </p:sp>
      <p:sp>
        <p:nvSpPr>
          <p:cNvPr id="21" name="TextBox 21"/>
          <p:cNvSpPr txBox="1"/>
          <p:nvPr/>
        </p:nvSpPr>
        <p:spPr>
          <a:xfrm>
            <a:off x="6490841" y="6333976"/>
            <a:ext cx="5306169" cy="853380"/>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Ejemplo práctico:</a:t>
            </a:r>
            <a:r>
              <a:rPr lang="en-US" sz="1812">
                <a:solidFill>
                  <a:srgbClr val="3B3535"/>
                </a:solidFill>
                <a:latin typeface="Arimo"/>
                <a:ea typeface="Arimo"/>
                <a:cs typeface="Arimo"/>
                <a:sym typeface="Arimo"/>
              </a:rPr>
              <a:t> Pizza → Costo total $3.000 × 1,70 (ganancia 70%) = </a:t>
            </a:r>
            <a:r>
              <a:rPr lang="en-US" sz="1812" b="1">
                <a:solidFill>
                  <a:srgbClr val="C49F8C"/>
                </a:solidFill>
                <a:latin typeface="Arimo Bold"/>
                <a:ea typeface="Arimo Bold"/>
                <a:cs typeface="Arimo Bold"/>
                <a:sym typeface="Arimo Bold"/>
              </a:rPr>
              <a:t>PV $5.100</a:t>
            </a:r>
          </a:p>
        </p:txBody>
      </p:sp>
      <p:sp>
        <p:nvSpPr>
          <p:cNvPr id="22" name="TextBox 22"/>
          <p:cNvSpPr txBox="1"/>
          <p:nvPr/>
        </p:nvSpPr>
        <p:spPr>
          <a:xfrm>
            <a:off x="12033945" y="3451920"/>
            <a:ext cx="236935" cy="391418"/>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03</a:t>
            </a:r>
          </a:p>
        </p:txBody>
      </p:sp>
      <p:grpSp>
        <p:nvGrpSpPr>
          <p:cNvPr id="23" name="Group 23"/>
          <p:cNvGrpSpPr/>
          <p:nvPr/>
        </p:nvGrpSpPr>
        <p:grpSpPr>
          <a:xfrm>
            <a:off x="12033945" y="3921324"/>
            <a:ext cx="5306020" cy="28575"/>
            <a:chOff x="0" y="0"/>
            <a:chExt cx="7074693" cy="38100"/>
          </a:xfrm>
        </p:grpSpPr>
        <p:sp>
          <p:nvSpPr>
            <p:cNvPr id="24" name="Freeform 24"/>
            <p:cNvSpPr/>
            <p:nvPr/>
          </p:nvSpPr>
          <p:spPr>
            <a:xfrm>
              <a:off x="0" y="0"/>
              <a:ext cx="7074662" cy="38100"/>
            </a:xfrm>
            <a:custGeom>
              <a:avLst/>
              <a:gdLst/>
              <a:ahLst/>
              <a:cxnLst/>
              <a:rect l="l" t="t" r="r" b="b"/>
              <a:pathLst>
                <a:path w="7074662" h="38100">
                  <a:moveTo>
                    <a:pt x="0" y="0"/>
                  </a:moveTo>
                  <a:lnTo>
                    <a:pt x="7074662" y="0"/>
                  </a:lnTo>
                  <a:lnTo>
                    <a:pt x="7074662" y="38100"/>
                  </a:lnTo>
                  <a:lnTo>
                    <a:pt x="0" y="38100"/>
                  </a:lnTo>
                  <a:close/>
                </a:path>
              </a:pathLst>
            </a:custGeom>
            <a:solidFill>
              <a:srgbClr val="DA1B2E"/>
            </a:solidFill>
          </p:spPr>
          <p:txBody>
            <a:bodyPr/>
            <a:lstStyle/>
            <a:p>
              <a:endParaRPr lang="en-US"/>
            </a:p>
          </p:txBody>
        </p:sp>
      </p:grpSp>
      <p:sp>
        <p:nvSpPr>
          <p:cNvPr id="25" name="TextBox 25"/>
          <p:cNvSpPr txBox="1"/>
          <p:nvPr/>
        </p:nvSpPr>
        <p:spPr>
          <a:xfrm>
            <a:off x="12033945" y="4058841"/>
            <a:ext cx="3117949" cy="438305"/>
          </a:xfrm>
          <a:prstGeom prst="rect">
            <a:avLst/>
          </a:prstGeom>
        </p:spPr>
        <p:txBody>
          <a:bodyPr lIns="0" tIns="0" rIns="0" bIns="0" rtlCol="0" anchor="t">
            <a:spAutoFit/>
          </a:bodyPr>
          <a:lstStyle/>
          <a:p>
            <a:pPr algn="l">
              <a:lnSpc>
                <a:spcPts val="3313"/>
              </a:lnSpc>
            </a:pPr>
            <a:r>
              <a:rPr lang="en-US" sz="2637" b="1">
                <a:solidFill>
                  <a:srgbClr val="3B3535"/>
                </a:solidFill>
                <a:latin typeface="Arimo Bold"/>
                <a:ea typeface="Arimo Bold"/>
                <a:cs typeface="Arimo Bold"/>
                <a:sym typeface="Arimo Bold"/>
              </a:rPr>
              <a:t>Food Cost %</a:t>
            </a:r>
          </a:p>
        </p:txBody>
      </p:sp>
      <p:sp>
        <p:nvSpPr>
          <p:cNvPr id="26" name="TextBox 26"/>
          <p:cNvSpPr txBox="1"/>
          <p:nvPr/>
        </p:nvSpPr>
        <p:spPr>
          <a:xfrm>
            <a:off x="12033945" y="4533454"/>
            <a:ext cx="5306020" cy="474315"/>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PV = Costo Ingredientes ÷ % Food Cost</a:t>
            </a:r>
          </a:p>
        </p:txBody>
      </p:sp>
      <p:sp>
        <p:nvSpPr>
          <p:cNvPr id="27" name="TextBox 27"/>
          <p:cNvSpPr txBox="1"/>
          <p:nvPr/>
        </p:nvSpPr>
        <p:spPr>
          <a:xfrm>
            <a:off x="12033945" y="5054650"/>
            <a:ext cx="5306020" cy="1232446"/>
          </a:xfrm>
          <a:prstGeom prst="rect">
            <a:avLst/>
          </a:prstGeom>
        </p:spPr>
        <p:txBody>
          <a:bodyPr lIns="0" tIns="0" rIns="0" bIns="0" rtlCol="0" anchor="t">
            <a:spAutoFit/>
          </a:bodyPr>
          <a:lstStyle/>
          <a:p>
            <a:pPr algn="l">
              <a:lnSpc>
                <a:spcPts val="2937"/>
              </a:lnSpc>
            </a:pPr>
            <a:r>
              <a:rPr lang="en-US" sz="1812">
                <a:solidFill>
                  <a:srgbClr val="3B3535"/>
                </a:solidFill>
                <a:latin typeface="Arimo"/>
                <a:ea typeface="Arimo"/>
                <a:cs typeface="Arimo"/>
                <a:sym typeface="Arimo"/>
              </a:rPr>
              <a:t>El Food Cost es el porcentaje que representan los ingredientes sobre el precio de venta. Método estándar en gastronomía.</a:t>
            </a:r>
          </a:p>
        </p:txBody>
      </p:sp>
      <p:sp>
        <p:nvSpPr>
          <p:cNvPr id="28" name="TextBox 28"/>
          <p:cNvSpPr txBox="1"/>
          <p:nvPr/>
        </p:nvSpPr>
        <p:spPr>
          <a:xfrm>
            <a:off x="12033945" y="6333976"/>
            <a:ext cx="5306020" cy="853380"/>
          </a:xfrm>
          <a:prstGeom prst="rect">
            <a:avLst/>
          </a:prstGeom>
        </p:spPr>
        <p:txBody>
          <a:bodyPr lIns="0" tIns="0" rIns="0" bIns="0" rtlCol="0" anchor="t">
            <a:spAutoFit/>
          </a:bodyPr>
          <a:lstStyle/>
          <a:p>
            <a:pPr algn="l">
              <a:lnSpc>
                <a:spcPts val="2937"/>
              </a:lnSpc>
            </a:pPr>
            <a:r>
              <a:rPr lang="en-US" sz="1812" b="1">
                <a:solidFill>
                  <a:srgbClr val="3B3535"/>
                </a:solidFill>
                <a:latin typeface="Arimo Bold"/>
                <a:ea typeface="Arimo Bold"/>
                <a:cs typeface="Arimo Bold"/>
                <a:sym typeface="Arimo Bold"/>
              </a:rPr>
              <a:t>Ejemplo práctico:</a:t>
            </a:r>
            <a:r>
              <a:rPr lang="en-US" sz="1812">
                <a:solidFill>
                  <a:srgbClr val="3B3535"/>
                </a:solidFill>
                <a:latin typeface="Arimo"/>
                <a:ea typeface="Arimo"/>
                <a:cs typeface="Arimo"/>
                <a:sym typeface="Arimo"/>
              </a:rPr>
              <a:t> Plato → Ingredientes $900 ÷ 0,30 (Food Cost 30%) = </a:t>
            </a:r>
            <a:r>
              <a:rPr lang="en-US" sz="1812" b="1">
                <a:solidFill>
                  <a:srgbClr val="C49F8C"/>
                </a:solidFill>
                <a:latin typeface="Arimo Bold"/>
                <a:ea typeface="Arimo Bold"/>
                <a:cs typeface="Arimo Bold"/>
                <a:sym typeface="Arimo Bold"/>
              </a:rPr>
              <a:t>PV $3.000</a:t>
            </a:r>
          </a:p>
        </p:txBody>
      </p:sp>
      <p:grpSp>
        <p:nvGrpSpPr>
          <p:cNvPr id="29" name="Group 29"/>
          <p:cNvGrpSpPr/>
          <p:nvPr/>
        </p:nvGrpSpPr>
        <p:grpSpPr>
          <a:xfrm>
            <a:off x="947886" y="8010674"/>
            <a:ext cx="16392228" cy="1006971"/>
            <a:chOff x="0" y="0"/>
            <a:chExt cx="21856303" cy="1342628"/>
          </a:xfrm>
        </p:grpSpPr>
        <p:sp>
          <p:nvSpPr>
            <p:cNvPr id="30" name="Freeform 30"/>
            <p:cNvSpPr/>
            <p:nvPr/>
          </p:nvSpPr>
          <p:spPr>
            <a:xfrm>
              <a:off x="0" y="0"/>
              <a:ext cx="21856319" cy="1342644"/>
            </a:xfrm>
            <a:custGeom>
              <a:avLst/>
              <a:gdLst/>
              <a:ahLst/>
              <a:cxnLst/>
              <a:rect l="l" t="t" r="r" b="b"/>
              <a:pathLst>
                <a:path w="21856319" h="1342644">
                  <a:moveTo>
                    <a:pt x="0" y="132715"/>
                  </a:moveTo>
                  <a:cubicBezTo>
                    <a:pt x="0" y="59436"/>
                    <a:pt x="59436" y="0"/>
                    <a:pt x="132715" y="0"/>
                  </a:cubicBezTo>
                  <a:lnTo>
                    <a:pt x="21723604" y="0"/>
                  </a:lnTo>
                  <a:cubicBezTo>
                    <a:pt x="21796883" y="0"/>
                    <a:pt x="21856319" y="59436"/>
                    <a:pt x="21856319" y="132715"/>
                  </a:cubicBezTo>
                  <a:lnTo>
                    <a:pt x="21856319" y="1209929"/>
                  </a:lnTo>
                  <a:cubicBezTo>
                    <a:pt x="21856319" y="1283208"/>
                    <a:pt x="21796883" y="1342644"/>
                    <a:pt x="21723604" y="1342644"/>
                  </a:cubicBezTo>
                  <a:lnTo>
                    <a:pt x="132715" y="1342644"/>
                  </a:lnTo>
                  <a:cubicBezTo>
                    <a:pt x="59436" y="1342644"/>
                    <a:pt x="0" y="1283208"/>
                    <a:pt x="0" y="1209929"/>
                  </a:cubicBezTo>
                  <a:close/>
                </a:path>
              </a:pathLst>
            </a:custGeom>
            <a:solidFill>
              <a:srgbClr val="F7BBC1"/>
            </a:solidFill>
          </p:spPr>
          <p:txBody>
            <a:bodyPr/>
            <a:lstStyle/>
            <a:p>
              <a:endParaRPr lang="en-US"/>
            </a:p>
          </p:txBody>
        </p:sp>
      </p:grpSp>
      <p:grpSp>
        <p:nvGrpSpPr>
          <p:cNvPr id="31" name="Group 31"/>
          <p:cNvGrpSpPr/>
          <p:nvPr/>
        </p:nvGrpSpPr>
        <p:grpSpPr>
          <a:xfrm>
            <a:off x="1184821" y="8366224"/>
            <a:ext cx="296168" cy="236935"/>
            <a:chOff x="0" y="0"/>
            <a:chExt cx="394890" cy="315913"/>
          </a:xfrm>
        </p:grpSpPr>
        <p:sp>
          <p:nvSpPr>
            <p:cNvPr id="32" name="Freeform 32" descr="preencoded.png"/>
            <p:cNvSpPr/>
            <p:nvPr/>
          </p:nvSpPr>
          <p:spPr>
            <a:xfrm>
              <a:off x="0" y="0"/>
              <a:ext cx="394843" cy="315976"/>
            </a:xfrm>
            <a:custGeom>
              <a:avLst/>
              <a:gdLst/>
              <a:ahLst/>
              <a:cxnLst/>
              <a:rect l="l" t="t" r="r" b="b"/>
              <a:pathLst>
                <a:path w="394843" h="315976">
                  <a:moveTo>
                    <a:pt x="0" y="0"/>
                  </a:moveTo>
                  <a:lnTo>
                    <a:pt x="394843" y="0"/>
                  </a:lnTo>
                  <a:lnTo>
                    <a:pt x="394843" y="315976"/>
                  </a:lnTo>
                  <a:lnTo>
                    <a:pt x="0" y="315976"/>
                  </a:lnTo>
                  <a:lnTo>
                    <a:pt x="0" y="0"/>
                  </a:lnTo>
                  <a:close/>
                </a:path>
              </a:pathLst>
            </a:custGeom>
            <a:blipFill>
              <a:blip r:embed="rId3"/>
              <a:stretch>
                <a:fillRect t="-402" r="-11" b="-383"/>
              </a:stretch>
            </a:blipFill>
          </p:spPr>
          <p:txBody>
            <a:bodyPr/>
            <a:lstStyle/>
            <a:p>
              <a:endParaRPr lang="en-US"/>
            </a:p>
          </p:txBody>
        </p:sp>
      </p:grpSp>
      <p:sp>
        <p:nvSpPr>
          <p:cNvPr id="33" name="TextBox 33"/>
          <p:cNvSpPr txBox="1"/>
          <p:nvPr/>
        </p:nvSpPr>
        <p:spPr>
          <a:xfrm>
            <a:off x="1717922" y="8173491"/>
            <a:ext cx="15385256" cy="554586"/>
          </a:xfrm>
          <a:prstGeom prst="rect">
            <a:avLst/>
          </a:prstGeom>
        </p:spPr>
        <p:txBody>
          <a:bodyPr lIns="0" tIns="0" rIns="0" bIns="0" rtlCol="0" anchor="t">
            <a:spAutoFit/>
          </a:bodyPr>
          <a:lstStyle/>
          <a:p>
            <a:pPr algn="l">
              <a:lnSpc>
                <a:spcPts val="4558"/>
              </a:lnSpc>
            </a:pPr>
            <a:r>
              <a:rPr lang="en-US" sz="2812" b="1">
                <a:solidFill>
                  <a:srgbClr val="000000"/>
                </a:solidFill>
                <a:latin typeface="Arimo Bold"/>
                <a:ea typeface="Arimo Bold"/>
                <a:cs typeface="Arimo Bold"/>
                <a:sym typeface="Arimo Bold"/>
              </a:rPr>
              <a:t>💡</a:t>
            </a:r>
            <a:r>
              <a:rPr lang="en-US" sz="2812">
                <a:solidFill>
                  <a:srgbClr val="000000"/>
                </a:solidFill>
                <a:latin typeface="Arimo"/>
                <a:ea typeface="Arimo"/>
                <a:cs typeface="Arimo"/>
                <a:sym typeface="Arimo"/>
              </a:rPr>
              <a:t> Frase clave: "Primero costo, después precio. Nunca al revés."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7" y="-155929"/>
            <a:ext cx="18288000" cy="10442929"/>
            <a:chOff x="0" y="0"/>
            <a:chExt cx="25884027" cy="14522795"/>
          </a:xfrm>
        </p:grpSpPr>
        <p:sp>
          <p:nvSpPr>
            <p:cNvPr id="5" name="Freeform 5"/>
            <p:cNvSpPr/>
            <p:nvPr/>
          </p:nvSpPr>
          <p:spPr>
            <a:xfrm>
              <a:off x="0" y="0"/>
              <a:ext cx="25884028" cy="14522796"/>
            </a:xfrm>
            <a:custGeom>
              <a:avLst/>
              <a:gdLst/>
              <a:ahLst/>
              <a:cxnLst/>
              <a:rect l="l" t="t" r="r" b="b"/>
              <a:pathLst>
                <a:path w="25884028" h="14522796">
                  <a:moveTo>
                    <a:pt x="0" y="0"/>
                  </a:moveTo>
                  <a:lnTo>
                    <a:pt x="25884028" y="0"/>
                  </a:lnTo>
                  <a:lnTo>
                    <a:pt x="25884028" y="14522796"/>
                  </a:lnTo>
                  <a:lnTo>
                    <a:pt x="0" y="14522796"/>
                  </a:lnTo>
                  <a:close/>
                </a:path>
              </a:pathLst>
            </a:custGeom>
            <a:solidFill>
              <a:srgbClr val="FFFFFF"/>
            </a:solidFill>
          </p:spPr>
          <p:txBody>
            <a:bodyPr/>
            <a:lstStyle/>
            <a:p>
              <a:endParaRPr lang="en-US"/>
            </a:p>
          </p:txBody>
        </p:sp>
      </p:grpSp>
      <p:sp>
        <p:nvSpPr>
          <p:cNvPr id="6" name="TextBox 6"/>
          <p:cNvSpPr txBox="1"/>
          <p:nvPr/>
        </p:nvSpPr>
        <p:spPr>
          <a:xfrm>
            <a:off x="670172" y="422970"/>
            <a:ext cx="10304412" cy="589210"/>
          </a:xfrm>
          <a:prstGeom prst="rect">
            <a:avLst/>
          </a:prstGeom>
        </p:spPr>
        <p:txBody>
          <a:bodyPr lIns="0" tIns="0" rIns="0" bIns="0" rtlCol="0" anchor="t">
            <a:spAutoFit/>
          </a:bodyPr>
          <a:lstStyle/>
          <a:p>
            <a:pPr algn="l">
              <a:lnSpc>
                <a:spcPts val="4312"/>
              </a:lnSpc>
            </a:pPr>
            <a:r>
              <a:rPr lang="en-US" sz="3437" b="1">
                <a:solidFill>
                  <a:srgbClr val="1F1E1E"/>
                </a:solidFill>
                <a:latin typeface="Arimo Bold"/>
                <a:ea typeface="Arimo Bold"/>
                <a:cs typeface="Arimo Bold"/>
                <a:sym typeface="Arimo Bold"/>
              </a:rPr>
              <a:t>Food Cost: El Indicador Clave en Gastronomía</a:t>
            </a:r>
          </a:p>
        </p:txBody>
      </p:sp>
      <p:sp>
        <p:nvSpPr>
          <p:cNvPr id="7" name="TextBox 7"/>
          <p:cNvSpPr txBox="1"/>
          <p:nvPr/>
        </p:nvSpPr>
        <p:spPr>
          <a:xfrm>
            <a:off x="1047006" y="1110161"/>
            <a:ext cx="10005120" cy="1367292"/>
          </a:xfrm>
          <a:prstGeom prst="rect">
            <a:avLst/>
          </a:prstGeom>
        </p:spPr>
        <p:txBody>
          <a:bodyPr lIns="0" tIns="0" rIns="0" bIns="0" rtlCol="0" anchor="t">
            <a:spAutoFit/>
          </a:bodyPr>
          <a:lstStyle/>
          <a:p>
            <a:pPr algn="ctr">
              <a:lnSpc>
                <a:spcPts val="3633"/>
              </a:lnSpc>
            </a:pPr>
            <a:r>
              <a:rPr lang="en-US" sz="2312">
                <a:solidFill>
                  <a:srgbClr val="3B3535"/>
                </a:solidFill>
                <a:latin typeface="Arimo"/>
                <a:ea typeface="Arimo"/>
                <a:cs typeface="Arimo"/>
                <a:sym typeface="Arimo"/>
              </a:rPr>
              <a:t>El Food Cost es uno de los indicadores más importantes en gastronomía. Nos dice qué porcentaje del precio de venta representan los ingredientes, permitiéndonos evaluar la rentabilidad de cada plato.</a:t>
            </a:r>
          </a:p>
        </p:txBody>
      </p:sp>
      <p:sp>
        <p:nvSpPr>
          <p:cNvPr id="8" name="TextBox 8"/>
          <p:cNvSpPr txBox="1"/>
          <p:nvPr/>
        </p:nvSpPr>
        <p:spPr>
          <a:xfrm>
            <a:off x="3027759" y="3201354"/>
            <a:ext cx="5978651" cy="418677"/>
          </a:xfrm>
          <a:prstGeom prst="rect">
            <a:avLst/>
          </a:prstGeom>
        </p:spPr>
        <p:txBody>
          <a:bodyPr lIns="0" tIns="0" rIns="0" bIns="0" rtlCol="0" anchor="t">
            <a:spAutoFit/>
          </a:bodyPr>
          <a:lstStyle/>
          <a:p>
            <a:pPr algn="l">
              <a:lnSpc>
                <a:spcPts val="3258"/>
              </a:lnSpc>
            </a:pPr>
            <a:r>
              <a:rPr lang="en-US" sz="2587" b="1">
                <a:solidFill>
                  <a:srgbClr val="000000"/>
                </a:solidFill>
                <a:latin typeface="Arimo Bold"/>
                <a:ea typeface="Arimo Bold"/>
                <a:cs typeface="Arimo Bold"/>
                <a:sym typeface="Arimo Bold"/>
              </a:rPr>
              <a:t>📌</a:t>
            </a:r>
            <a:r>
              <a:rPr lang="en-US" sz="2587" b="1">
                <a:solidFill>
                  <a:srgbClr val="1F1E1E"/>
                </a:solidFill>
                <a:latin typeface="Arimo Bold"/>
                <a:ea typeface="Arimo Bold"/>
                <a:cs typeface="Arimo Bold"/>
                <a:sym typeface="Arimo Bold"/>
              </a:rPr>
              <a:t> Fórmula del Food Cost</a:t>
            </a:r>
          </a:p>
        </p:txBody>
      </p:sp>
      <p:sp>
        <p:nvSpPr>
          <p:cNvPr id="9" name="TextBox 9"/>
          <p:cNvSpPr txBox="1"/>
          <p:nvPr/>
        </p:nvSpPr>
        <p:spPr>
          <a:xfrm>
            <a:off x="670172" y="3677181"/>
            <a:ext cx="10005120" cy="519749"/>
          </a:xfrm>
          <a:prstGeom prst="rect">
            <a:avLst/>
          </a:prstGeom>
        </p:spPr>
        <p:txBody>
          <a:bodyPr lIns="0" tIns="0" rIns="0" bIns="0" rtlCol="0" anchor="t">
            <a:spAutoFit/>
          </a:bodyPr>
          <a:lstStyle/>
          <a:p>
            <a:pPr algn="l">
              <a:lnSpc>
                <a:spcPts val="4262"/>
              </a:lnSpc>
            </a:pPr>
            <a:r>
              <a:rPr lang="en-US" sz="2712" b="1">
                <a:solidFill>
                  <a:srgbClr val="3B3535"/>
                </a:solidFill>
                <a:latin typeface="Arimo Bold"/>
                <a:ea typeface="Arimo Bold"/>
                <a:cs typeface="Arimo Bold"/>
                <a:sym typeface="Arimo Bold"/>
              </a:rPr>
              <a:t>Food Cost % = (Costo Ingredientes ÷ Precio de Venta) × 100</a:t>
            </a:r>
          </a:p>
        </p:txBody>
      </p:sp>
      <p:sp>
        <p:nvSpPr>
          <p:cNvPr id="10" name="TextBox 10"/>
          <p:cNvSpPr txBox="1"/>
          <p:nvPr/>
        </p:nvSpPr>
        <p:spPr>
          <a:xfrm>
            <a:off x="837605" y="4797005"/>
            <a:ext cx="3235453" cy="355012"/>
          </a:xfrm>
          <a:prstGeom prst="rect">
            <a:avLst/>
          </a:prstGeom>
        </p:spPr>
        <p:txBody>
          <a:bodyPr lIns="0" tIns="0" rIns="0" bIns="0" rtlCol="0" anchor="t">
            <a:spAutoFit/>
          </a:bodyPr>
          <a:lstStyle/>
          <a:p>
            <a:pPr algn="l">
              <a:lnSpc>
                <a:spcPts val="2754"/>
              </a:lnSpc>
            </a:pPr>
            <a:r>
              <a:rPr lang="en-US" sz="2187" b="1">
                <a:solidFill>
                  <a:srgbClr val="1F1E1E"/>
                </a:solidFill>
                <a:latin typeface="Arimo Bold"/>
                <a:ea typeface="Arimo Bold"/>
                <a:cs typeface="Arimo Bold"/>
                <a:sym typeface="Arimo Bold"/>
              </a:rPr>
              <a:t>Ejemplos de Cálculo:</a:t>
            </a:r>
          </a:p>
        </p:txBody>
      </p:sp>
      <p:sp>
        <p:nvSpPr>
          <p:cNvPr id="11" name="TextBox 11"/>
          <p:cNvSpPr txBox="1"/>
          <p:nvPr/>
        </p:nvSpPr>
        <p:spPr>
          <a:xfrm>
            <a:off x="670172" y="5438030"/>
            <a:ext cx="10005120" cy="419509"/>
          </a:xfrm>
          <a:prstGeom prst="rect">
            <a:avLst/>
          </a:prstGeom>
        </p:spPr>
        <p:txBody>
          <a:bodyPr lIns="0" tIns="0" rIns="0" bIns="0" rtlCol="0" anchor="t">
            <a:spAutoFit/>
          </a:bodyPr>
          <a:lstStyle/>
          <a:p>
            <a:pPr marL="333669" lvl="1" indent="-166835" algn="l">
              <a:lnSpc>
                <a:spcPts val="3476"/>
              </a:lnSpc>
              <a:buFont typeface="Arial"/>
              <a:buChar char="•"/>
            </a:pPr>
            <a:r>
              <a:rPr lang="en-US" sz="2212" b="1">
                <a:solidFill>
                  <a:srgbClr val="3B3535"/>
                </a:solidFill>
                <a:latin typeface="Arimo Bold"/>
                <a:ea typeface="Arimo Bold"/>
                <a:cs typeface="Arimo Bold"/>
                <a:sym typeface="Arimo Bold"/>
              </a:rPr>
              <a:t>Café con medialuna:</a:t>
            </a:r>
            <a:r>
              <a:rPr lang="en-US" sz="2212">
                <a:solidFill>
                  <a:srgbClr val="3B3535"/>
                </a:solidFill>
                <a:latin typeface="Arimo"/>
                <a:ea typeface="Arimo"/>
                <a:cs typeface="Arimo"/>
                <a:sym typeface="Arimo"/>
              </a:rPr>
              <a:t> Ingredientes $300, PV $1.000 → Food Cost = 30%</a:t>
            </a:r>
          </a:p>
        </p:txBody>
      </p:sp>
      <p:sp>
        <p:nvSpPr>
          <p:cNvPr id="12" name="TextBox 12"/>
          <p:cNvSpPr txBox="1"/>
          <p:nvPr/>
        </p:nvSpPr>
        <p:spPr>
          <a:xfrm>
            <a:off x="670172" y="5764707"/>
            <a:ext cx="10005120" cy="419509"/>
          </a:xfrm>
          <a:prstGeom prst="rect">
            <a:avLst/>
          </a:prstGeom>
        </p:spPr>
        <p:txBody>
          <a:bodyPr lIns="0" tIns="0" rIns="0" bIns="0" rtlCol="0" anchor="t">
            <a:spAutoFit/>
          </a:bodyPr>
          <a:lstStyle/>
          <a:p>
            <a:pPr marL="333669" lvl="1" indent="-166835" algn="l">
              <a:lnSpc>
                <a:spcPts val="3476"/>
              </a:lnSpc>
              <a:buFont typeface="Arial"/>
              <a:buChar char="•"/>
            </a:pPr>
            <a:r>
              <a:rPr lang="en-US" sz="2212" b="1">
                <a:solidFill>
                  <a:srgbClr val="3B3535"/>
                </a:solidFill>
                <a:latin typeface="Arimo Bold"/>
                <a:ea typeface="Arimo Bold"/>
                <a:cs typeface="Arimo Bold"/>
                <a:sym typeface="Arimo Bold"/>
              </a:rPr>
              <a:t>Plato de pasta:</a:t>
            </a:r>
            <a:r>
              <a:rPr lang="en-US" sz="2212">
                <a:solidFill>
                  <a:srgbClr val="3B3535"/>
                </a:solidFill>
                <a:latin typeface="Arimo"/>
                <a:ea typeface="Arimo"/>
                <a:cs typeface="Arimo"/>
                <a:sym typeface="Arimo"/>
              </a:rPr>
              <a:t> Ingredientes $1.200, PV $4.000 → Food Cost = 30%</a:t>
            </a:r>
          </a:p>
        </p:txBody>
      </p:sp>
      <p:sp>
        <p:nvSpPr>
          <p:cNvPr id="13" name="TextBox 13"/>
          <p:cNvSpPr txBox="1"/>
          <p:nvPr/>
        </p:nvSpPr>
        <p:spPr>
          <a:xfrm>
            <a:off x="819819" y="6631493"/>
            <a:ext cx="5002560" cy="482342"/>
          </a:xfrm>
          <a:prstGeom prst="rect">
            <a:avLst/>
          </a:prstGeom>
        </p:spPr>
        <p:txBody>
          <a:bodyPr lIns="0" tIns="0" rIns="0" bIns="0" rtlCol="0" anchor="t">
            <a:spAutoFit/>
          </a:bodyPr>
          <a:lstStyle/>
          <a:p>
            <a:pPr algn="l">
              <a:lnSpc>
                <a:spcPts val="3761"/>
              </a:lnSpc>
            </a:pPr>
            <a:r>
              <a:rPr lang="en-US" sz="2987" b="1">
                <a:solidFill>
                  <a:srgbClr val="000000"/>
                </a:solidFill>
                <a:latin typeface="Arimo Bold"/>
                <a:ea typeface="Arimo Bold"/>
                <a:cs typeface="Arimo Bold"/>
                <a:sym typeface="Arimo Bold"/>
              </a:rPr>
              <a:t>📊</a:t>
            </a:r>
            <a:r>
              <a:rPr lang="en-US" sz="2987" b="1">
                <a:solidFill>
                  <a:srgbClr val="1F1E1E"/>
                </a:solidFill>
                <a:latin typeface="Arimo Bold"/>
                <a:ea typeface="Arimo Bold"/>
                <a:cs typeface="Arimo Bold"/>
                <a:sym typeface="Arimo Bold"/>
              </a:rPr>
              <a:t> Valores de Referencia</a:t>
            </a:r>
          </a:p>
        </p:txBody>
      </p:sp>
      <p:sp>
        <p:nvSpPr>
          <p:cNvPr id="14" name="TextBox 14"/>
          <p:cNvSpPr txBox="1"/>
          <p:nvPr/>
        </p:nvSpPr>
        <p:spPr>
          <a:xfrm>
            <a:off x="670172" y="7266235"/>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a:solidFill>
                  <a:srgbClr val="C49F8C"/>
                </a:solidFill>
                <a:latin typeface="Arimo Bold"/>
                <a:ea typeface="Arimo Bold"/>
                <a:cs typeface="Arimo Bold"/>
                <a:sym typeface="Arimo Bold"/>
              </a:rPr>
              <a:t>Ideal: 25% a 35%</a:t>
            </a:r>
            <a:r>
              <a:rPr lang="en-US" sz="2612">
                <a:solidFill>
                  <a:srgbClr val="3B3535"/>
                </a:solidFill>
                <a:latin typeface="Arimo"/>
                <a:ea typeface="Arimo"/>
                <a:cs typeface="Arimo"/>
                <a:sym typeface="Arimo"/>
              </a:rPr>
              <a:t> - Rango óptimo de rentabilidad</a:t>
            </a:r>
          </a:p>
        </p:txBody>
      </p:sp>
      <p:sp>
        <p:nvSpPr>
          <p:cNvPr id="15" name="TextBox 15"/>
          <p:cNvSpPr txBox="1"/>
          <p:nvPr/>
        </p:nvSpPr>
        <p:spPr>
          <a:xfrm>
            <a:off x="670173" y="7749195"/>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a:solidFill>
                  <a:srgbClr val="3B3535"/>
                </a:solidFill>
                <a:latin typeface="Arimo Bold"/>
                <a:ea typeface="Arimo Bold"/>
                <a:cs typeface="Arimo Bold"/>
                <a:sym typeface="Arimo Bold"/>
              </a:rPr>
              <a:t>Menos de 25%:</a:t>
            </a:r>
            <a:r>
              <a:rPr lang="en-US" sz="2612">
                <a:solidFill>
                  <a:srgbClr val="3B3535"/>
                </a:solidFill>
                <a:latin typeface="Arimo"/>
                <a:ea typeface="Arimo"/>
                <a:cs typeface="Arimo"/>
                <a:sym typeface="Arimo"/>
              </a:rPr>
              <a:t> Producto sobrevaluado o muy rentable</a:t>
            </a:r>
          </a:p>
        </p:txBody>
      </p:sp>
      <p:sp>
        <p:nvSpPr>
          <p:cNvPr id="16" name="TextBox 16"/>
          <p:cNvSpPr txBox="1"/>
          <p:nvPr/>
        </p:nvSpPr>
        <p:spPr>
          <a:xfrm>
            <a:off x="670173" y="8232155"/>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a:solidFill>
                  <a:srgbClr val="3B3535"/>
                </a:solidFill>
                <a:latin typeface="Arimo Bold"/>
                <a:ea typeface="Arimo Bold"/>
                <a:cs typeface="Arimo Bold"/>
                <a:sym typeface="Arimo Bold"/>
              </a:rPr>
              <a:t>Más de 35%:</a:t>
            </a:r>
            <a:r>
              <a:rPr lang="en-US" sz="2612">
                <a:solidFill>
                  <a:srgbClr val="3B3535"/>
                </a:solidFill>
                <a:latin typeface="Arimo"/>
                <a:ea typeface="Arimo"/>
                <a:cs typeface="Arimo"/>
                <a:sym typeface="Arimo"/>
              </a:rPr>
              <a:t> Baja rentabilidad, revisar precio o costos</a:t>
            </a:r>
          </a:p>
        </p:txBody>
      </p:sp>
      <p:sp>
        <p:nvSpPr>
          <p:cNvPr id="17" name="TextBox 17"/>
          <p:cNvSpPr txBox="1"/>
          <p:nvPr/>
        </p:nvSpPr>
        <p:spPr>
          <a:xfrm>
            <a:off x="13103721" y="1784844"/>
            <a:ext cx="3152274" cy="573934"/>
          </a:xfrm>
          <a:prstGeom prst="rect">
            <a:avLst/>
          </a:prstGeom>
        </p:spPr>
        <p:txBody>
          <a:bodyPr lIns="0" tIns="0" rIns="0" bIns="0" rtlCol="0" anchor="t">
            <a:spAutoFit/>
          </a:bodyPr>
          <a:lstStyle/>
          <a:p>
            <a:pPr algn="ctr">
              <a:lnSpc>
                <a:spcPts val="4971"/>
              </a:lnSpc>
            </a:pPr>
            <a:r>
              <a:rPr lang="en-US" sz="4971" b="1">
                <a:solidFill>
                  <a:srgbClr val="3B3535"/>
                </a:solidFill>
                <a:latin typeface="Arimo Bold"/>
                <a:ea typeface="Arimo Bold"/>
                <a:cs typeface="Arimo Bold"/>
                <a:sym typeface="Arimo Bold"/>
              </a:rPr>
              <a:t>30%</a:t>
            </a:r>
          </a:p>
        </p:txBody>
      </p:sp>
      <p:grpSp>
        <p:nvGrpSpPr>
          <p:cNvPr id="18" name="Group 18"/>
          <p:cNvGrpSpPr/>
          <p:nvPr/>
        </p:nvGrpSpPr>
        <p:grpSpPr>
          <a:xfrm>
            <a:off x="13143217" y="461070"/>
            <a:ext cx="3112779" cy="3112779"/>
            <a:chOff x="0" y="0"/>
            <a:chExt cx="3351013" cy="3351013"/>
          </a:xfrm>
        </p:grpSpPr>
        <p:sp>
          <p:nvSpPr>
            <p:cNvPr id="19" name="Freeform 19" descr="preencoded.png"/>
            <p:cNvSpPr/>
            <p:nvPr/>
          </p:nvSpPr>
          <p:spPr>
            <a:xfrm>
              <a:off x="0" y="0"/>
              <a:ext cx="3351022" cy="3351022"/>
            </a:xfrm>
            <a:custGeom>
              <a:avLst/>
              <a:gdLst/>
              <a:ahLst/>
              <a:cxnLst/>
              <a:rect l="l" t="t" r="r" b="b"/>
              <a:pathLst>
                <a:path w="3351022" h="3351022">
                  <a:moveTo>
                    <a:pt x="0" y="0"/>
                  </a:moveTo>
                  <a:lnTo>
                    <a:pt x="3351022" y="0"/>
                  </a:lnTo>
                  <a:lnTo>
                    <a:pt x="3351022" y="3351022"/>
                  </a:lnTo>
                  <a:lnTo>
                    <a:pt x="0" y="3351022"/>
                  </a:lnTo>
                  <a:lnTo>
                    <a:pt x="0" y="0"/>
                  </a:lnTo>
                  <a:close/>
                </a:path>
              </a:pathLst>
            </a:custGeom>
            <a:blipFill>
              <a:blip r:embed="rId3"/>
              <a:stretch>
                <a:fillRect/>
              </a:stretch>
            </a:blipFill>
          </p:spPr>
          <p:txBody>
            <a:bodyPr/>
            <a:lstStyle/>
            <a:p>
              <a:endParaRPr lang="en-US"/>
            </a:p>
          </p:txBody>
        </p:sp>
      </p:grpSp>
      <p:sp>
        <p:nvSpPr>
          <p:cNvPr id="20" name="TextBox 20"/>
          <p:cNvSpPr txBox="1"/>
          <p:nvPr/>
        </p:nvSpPr>
        <p:spPr>
          <a:xfrm>
            <a:off x="13597311" y="3790131"/>
            <a:ext cx="2204591" cy="346240"/>
          </a:xfrm>
          <a:prstGeom prst="rect">
            <a:avLst/>
          </a:prstGeom>
        </p:spPr>
        <p:txBody>
          <a:bodyPr lIns="0" tIns="0" rIns="0" bIns="0" rtlCol="0" anchor="t">
            <a:spAutoFit/>
          </a:bodyPr>
          <a:lstStyle/>
          <a:p>
            <a:pPr algn="ctr">
              <a:lnSpc>
                <a:spcPts val="2628"/>
              </a:lnSpc>
            </a:pPr>
            <a:r>
              <a:rPr lang="en-US" sz="2087" b="1">
                <a:solidFill>
                  <a:srgbClr val="3B3535"/>
                </a:solidFill>
                <a:latin typeface="Arimo Bold"/>
                <a:ea typeface="Arimo Bold"/>
                <a:cs typeface="Arimo Bold"/>
                <a:sym typeface="Arimo Bold"/>
              </a:rPr>
              <a:t>Food Cost Ideal</a:t>
            </a:r>
          </a:p>
        </p:txBody>
      </p:sp>
      <p:sp>
        <p:nvSpPr>
          <p:cNvPr id="21" name="TextBox 21"/>
          <p:cNvSpPr txBox="1"/>
          <p:nvPr/>
        </p:nvSpPr>
        <p:spPr>
          <a:xfrm>
            <a:off x="11432680" y="4150071"/>
            <a:ext cx="6533852" cy="381318"/>
          </a:xfrm>
          <a:prstGeom prst="rect">
            <a:avLst/>
          </a:prstGeom>
        </p:spPr>
        <p:txBody>
          <a:bodyPr lIns="0" tIns="0" rIns="0" bIns="0" rtlCol="0" anchor="t">
            <a:spAutoFit/>
          </a:bodyPr>
          <a:lstStyle/>
          <a:p>
            <a:pPr algn="ctr">
              <a:lnSpc>
                <a:spcPts val="3162"/>
              </a:lnSpc>
            </a:pPr>
            <a:r>
              <a:rPr lang="en-US" sz="2012">
                <a:solidFill>
                  <a:srgbClr val="3B3535"/>
                </a:solidFill>
                <a:latin typeface="Arimo"/>
                <a:ea typeface="Arimo"/>
                <a:cs typeface="Arimo"/>
                <a:sym typeface="Arimo"/>
              </a:rPr>
              <a:t>Cubre ingredientes directos sobre el precio de venta </a:t>
            </a:r>
          </a:p>
        </p:txBody>
      </p:sp>
      <p:sp>
        <p:nvSpPr>
          <p:cNvPr id="22" name="TextBox 22"/>
          <p:cNvSpPr txBox="1"/>
          <p:nvPr/>
        </p:nvSpPr>
        <p:spPr>
          <a:xfrm>
            <a:off x="13143217" y="6222245"/>
            <a:ext cx="3205481" cy="698795"/>
          </a:xfrm>
          <a:prstGeom prst="rect">
            <a:avLst/>
          </a:prstGeom>
        </p:spPr>
        <p:txBody>
          <a:bodyPr lIns="0" tIns="0" rIns="0" bIns="0" rtlCol="0" anchor="t">
            <a:spAutoFit/>
          </a:bodyPr>
          <a:lstStyle/>
          <a:p>
            <a:pPr algn="ctr">
              <a:lnSpc>
                <a:spcPts val="5055"/>
              </a:lnSpc>
            </a:pPr>
            <a:r>
              <a:rPr lang="en-US" sz="5055" b="1">
                <a:solidFill>
                  <a:srgbClr val="3B3535"/>
                </a:solidFill>
                <a:latin typeface="Arimo Bold"/>
                <a:ea typeface="Arimo Bold"/>
                <a:cs typeface="Arimo Bold"/>
                <a:sym typeface="Arimo Bold"/>
              </a:rPr>
              <a:t>70%</a:t>
            </a:r>
          </a:p>
        </p:txBody>
      </p:sp>
      <p:grpSp>
        <p:nvGrpSpPr>
          <p:cNvPr id="23" name="Group 23"/>
          <p:cNvGrpSpPr/>
          <p:nvPr/>
        </p:nvGrpSpPr>
        <p:grpSpPr>
          <a:xfrm>
            <a:off x="13041513" y="4772176"/>
            <a:ext cx="3316187" cy="3316187"/>
            <a:chOff x="0" y="0"/>
            <a:chExt cx="3351013" cy="3351013"/>
          </a:xfrm>
        </p:grpSpPr>
        <p:sp>
          <p:nvSpPr>
            <p:cNvPr id="24" name="Freeform 24" descr="preencoded.png"/>
            <p:cNvSpPr/>
            <p:nvPr/>
          </p:nvSpPr>
          <p:spPr>
            <a:xfrm>
              <a:off x="0" y="0"/>
              <a:ext cx="3351022" cy="3351022"/>
            </a:xfrm>
            <a:custGeom>
              <a:avLst/>
              <a:gdLst/>
              <a:ahLst/>
              <a:cxnLst/>
              <a:rect l="l" t="t" r="r" b="b"/>
              <a:pathLst>
                <a:path w="3351022" h="3351022">
                  <a:moveTo>
                    <a:pt x="0" y="0"/>
                  </a:moveTo>
                  <a:lnTo>
                    <a:pt x="3351022" y="0"/>
                  </a:lnTo>
                  <a:lnTo>
                    <a:pt x="3351022" y="3351022"/>
                  </a:lnTo>
                  <a:lnTo>
                    <a:pt x="0" y="3351022"/>
                  </a:lnTo>
                  <a:lnTo>
                    <a:pt x="0" y="0"/>
                  </a:lnTo>
                  <a:close/>
                </a:path>
              </a:pathLst>
            </a:custGeom>
            <a:blipFill>
              <a:blip r:embed="rId4"/>
              <a:stretch>
                <a:fillRect/>
              </a:stretch>
            </a:blipFill>
          </p:spPr>
          <p:txBody>
            <a:bodyPr/>
            <a:lstStyle/>
            <a:p>
              <a:endParaRPr lang="en-US"/>
            </a:p>
          </p:txBody>
        </p:sp>
      </p:grpSp>
      <p:sp>
        <p:nvSpPr>
          <p:cNvPr id="25" name="TextBox 25"/>
          <p:cNvSpPr txBox="1"/>
          <p:nvPr/>
        </p:nvSpPr>
        <p:spPr>
          <a:xfrm>
            <a:off x="13309538" y="8145512"/>
            <a:ext cx="2780137" cy="373310"/>
          </a:xfrm>
          <a:prstGeom prst="rect">
            <a:avLst/>
          </a:prstGeom>
        </p:spPr>
        <p:txBody>
          <a:bodyPr lIns="0" tIns="0" rIns="0" bIns="0" rtlCol="0" anchor="t">
            <a:spAutoFit/>
          </a:bodyPr>
          <a:lstStyle/>
          <a:p>
            <a:pPr algn="ctr">
              <a:lnSpc>
                <a:spcPts val="2880"/>
              </a:lnSpc>
            </a:pPr>
            <a:r>
              <a:rPr lang="en-US" sz="2287" b="1">
                <a:solidFill>
                  <a:srgbClr val="3B3535"/>
                </a:solidFill>
                <a:latin typeface="Arimo Bold"/>
                <a:ea typeface="Arimo Bold"/>
                <a:cs typeface="Arimo Bold"/>
                <a:sym typeface="Arimo Bold"/>
              </a:rPr>
              <a:t>Margen Restante</a:t>
            </a:r>
          </a:p>
        </p:txBody>
      </p:sp>
      <p:sp>
        <p:nvSpPr>
          <p:cNvPr id="26" name="TextBox 26"/>
          <p:cNvSpPr txBox="1"/>
          <p:nvPr/>
        </p:nvSpPr>
        <p:spPr>
          <a:xfrm>
            <a:off x="11093426" y="8492431"/>
            <a:ext cx="6533852" cy="352652"/>
          </a:xfrm>
          <a:prstGeom prst="rect">
            <a:avLst/>
          </a:prstGeom>
        </p:spPr>
        <p:txBody>
          <a:bodyPr lIns="0" tIns="0" rIns="0" bIns="0" rtlCol="0" anchor="t">
            <a:spAutoFit/>
          </a:bodyPr>
          <a:lstStyle/>
          <a:p>
            <a:pPr algn="ctr">
              <a:lnSpc>
                <a:spcPts val="2848"/>
              </a:lnSpc>
            </a:pPr>
            <a:r>
              <a:rPr lang="en-US" sz="1812">
                <a:solidFill>
                  <a:srgbClr val="3B3535"/>
                </a:solidFill>
                <a:latin typeface="Arimo"/>
                <a:ea typeface="Arimo"/>
                <a:cs typeface="Arimo"/>
                <a:sym typeface="Arimo"/>
              </a:rPr>
              <a:t>Para cubrir costos fijos, variables indirectos  y generar ganancia</a:t>
            </a:r>
          </a:p>
        </p:txBody>
      </p:sp>
      <p:grpSp>
        <p:nvGrpSpPr>
          <p:cNvPr id="27" name="Group 27"/>
          <p:cNvGrpSpPr/>
          <p:nvPr/>
        </p:nvGrpSpPr>
        <p:grpSpPr>
          <a:xfrm>
            <a:off x="670172" y="9114235"/>
            <a:ext cx="16947654" cy="711696"/>
            <a:chOff x="0" y="0"/>
            <a:chExt cx="22596872" cy="948928"/>
          </a:xfrm>
        </p:grpSpPr>
        <p:sp>
          <p:nvSpPr>
            <p:cNvPr id="28" name="Freeform 28"/>
            <p:cNvSpPr/>
            <p:nvPr/>
          </p:nvSpPr>
          <p:spPr>
            <a:xfrm>
              <a:off x="0" y="0"/>
              <a:ext cx="22596856" cy="948944"/>
            </a:xfrm>
            <a:custGeom>
              <a:avLst/>
              <a:gdLst/>
              <a:ahLst/>
              <a:cxnLst/>
              <a:rect l="l" t="t" r="r" b="b"/>
              <a:pathLst>
                <a:path w="22596856" h="948944">
                  <a:moveTo>
                    <a:pt x="0" y="93853"/>
                  </a:moveTo>
                  <a:cubicBezTo>
                    <a:pt x="0" y="42037"/>
                    <a:pt x="42037" y="0"/>
                    <a:pt x="93853" y="0"/>
                  </a:cubicBezTo>
                  <a:lnTo>
                    <a:pt x="22503003" y="0"/>
                  </a:lnTo>
                  <a:cubicBezTo>
                    <a:pt x="22554819" y="0"/>
                    <a:pt x="22596856" y="42037"/>
                    <a:pt x="22596856" y="93853"/>
                  </a:cubicBezTo>
                  <a:lnTo>
                    <a:pt x="22596856" y="855091"/>
                  </a:lnTo>
                  <a:cubicBezTo>
                    <a:pt x="22596856" y="906907"/>
                    <a:pt x="22554819" y="948944"/>
                    <a:pt x="22503003" y="948944"/>
                  </a:cubicBezTo>
                  <a:lnTo>
                    <a:pt x="93853" y="948944"/>
                  </a:lnTo>
                  <a:cubicBezTo>
                    <a:pt x="42037" y="948944"/>
                    <a:pt x="0" y="906907"/>
                    <a:pt x="0" y="855091"/>
                  </a:cubicBezTo>
                  <a:close/>
                </a:path>
              </a:pathLst>
            </a:custGeom>
            <a:solidFill>
              <a:srgbClr val="F7BBC1"/>
            </a:solidFill>
          </p:spPr>
          <p:txBody>
            <a:bodyPr/>
            <a:lstStyle/>
            <a:p>
              <a:endParaRPr lang="en-US"/>
            </a:p>
          </p:txBody>
        </p:sp>
      </p:grpSp>
      <p:grpSp>
        <p:nvGrpSpPr>
          <p:cNvPr id="29" name="Group 29"/>
          <p:cNvGrpSpPr/>
          <p:nvPr/>
        </p:nvGrpSpPr>
        <p:grpSpPr>
          <a:xfrm>
            <a:off x="837605" y="9367391"/>
            <a:ext cx="209401" cy="167431"/>
            <a:chOff x="0" y="0"/>
            <a:chExt cx="279202" cy="223242"/>
          </a:xfrm>
        </p:grpSpPr>
        <p:sp>
          <p:nvSpPr>
            <p:cNvPr id="30" name="Freeform 30" descr="preencoded.png"/>
            <p:cNvSpPr/>
            <p:nvPr/>
          </p:nvSpPr>
          <p:spPr>
            <a:xfrm>
              <a:off x="0" y="0"/>
              <a:ext cx="279146" cy="223266"/>
            </a:xfrm>
            <a:custGeom>
              <a:avLst/>
              <a:gdLst/>
              <a:ahLst/>
              <a:cxnLst/>
              <a:rect l="l" t="t" r="r" b="b"/>
              <a:pathLst>
                <a:path w="279146" h="223266">
                  <a:moveTo>
                    <a:pt x="0" y="0"/>
                  </a:moveTo>
                  <a:lnTo>
                    <a:pt x="279146" y="0"/>
                  </a:lnTo>
                  <a:lnTo>
                    <a:pt x="279146" y="223266"/>
                  </a:lnTo>
                  <a:lnTo>
                    <a:pt x="0" y="223266"/>
                  </a:lnTo>
                  <a:lnTo>
                    <a:pt x="0" y="0"/>
                  </a:lnTo>
                  <a:close/>
                </a:path>
              </a:pathLst>
            </a:custGeom>
            <a:blipFill>
              <a:blip r:embed="rId5"/>
              <a:stretch>
                <a:fillRect t="-1163" r="-19" b="-1152"/>
              </a:stretch>
            </a:blipFill>
          </p:spPr>
          <p:txBody>
            <a:bodyPr/>
            <a:lstStyle/>
            <a:p>
              <a:endParaRPr lang="en-US"/>
            </a:p>
          </p:txBody>
        </p:sp>
      </p:grpSp>
      <p:sp>
        <p:nvSpPr>
          <p:cNvPr id="31" name="TextBox 31"/>
          <p:cNvSpPr txBox="1"/>
          <p:nvPr/>
        </p:nvSpPr>
        <p:spPr>
          <a:xfrm>
            <a:off x="1214438" y="9218711"/>
            <a:ext cx="16235957" cy="452892"/>
          </a:xfrm>
          <a:prstGeom prst="rect">
            <a:avLst/>
          </a:prstGeom>
        </p:spPr>
        <p:txBody>
          <a:bodyPr lIns="0" tIns="0" rIns="0" bIns="0" rtlCol="0" anchor="t">
            <a:spAutoFit/>
          </a:bodyPr>
          <a:lstStyle/>
          <a:p>
            <a:pPr algn="l">
              <a:lnSpc>
                <a:spcPts val="3633"/>
              </a:lnSpc>
            </a:pPr>
            <a:r>
              <a:rPr lang="en-US" sz="2312" b="1">
                <a:solidFill>
                  <a:srgbClr val="000000"/>
                </a:solidFill>
                <a:latin typeface="Arimo Bold"/>
                <a:ea typeface="Arimo Bold"/>
                <a:cs typeface="Arimo Bold"/>
                <a:sym typeface="Arimo Bold"/>
              </a:rPr>
              <a:t>🚩</a:t>
            </a:r>
            <a:r>
              <a:rPr lang="en-US" sz="2312">
                <a:solidFill>
                  <a:srgbClr val="000000"/>
                </a:solidFill>
                <a:latin typeface="Arimo"/>
                <a:ea typeface="Arimo"/>
                <a:cs typeface="Arimo"/>
                <a:sym typeface="Arimo"/>
              </a:rPr>
              <a:t> Diferencia clave: Markup multiplica el costo total. Food Cost mide cuánto pesan los ingredientes sobre el precio final.</a:t>
            </a:r>
          </a:p>
        </p:txBody>
      </p:sp>
      <p:sp>
        <p:nvSpPr>
          <p:cNvPr id="32" name="Rectángulo 31">
            <a:extLst>
              <a:ext uri="{FF2B5EF4-FFF2-40B4-BE49-F238E27FC236}">
                <a16:creationId xmlns:a16="http://schemas.microsoft.com/office/drawing/2014/main" id="{F857B487-2645-0DF1-3F24-F1CFBBD10942}"/>
              </a:ext>
            </a:extLst>
          </p:cNvPr>
          <p:cNvSpPr/>
          <p:nvPr/>
        </p:nvSpPr>
        <p:spPr>
          <a:xfrm>
            <a:off x="10974584" y="8518822"/>
            <a:ext cx="6652694" cy="3262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uadroTexto 32">
            <a:extLst>
              <a:ext uri="{FF2B5EF4-FFF2-40B4-BE49-F238E27FC236}">
                <a16:creationId xmlns:a16="http://schemas.microsoft.com/office/drawing/2014/main" id="{789DE9EA-B620-96A8-27AB-97A7F83D4C25}"/>
              </a:ext>
            </a:extLst>
          </p:cNvPr>
          <p:cNvSpPr txBox="1"/>
          <p:nvPr/>
        </p:nvSpPr>
        <p:spPr>
          <a:xfrm>
            <a:off x="11304945" y="8504207"/>
            <a:ext cx="6652694" cy="369332"/>
          </a:xfrm>
          <a:prstGeom prst="rect">
            <a:avLst/>
          </a:prstGeom>
          <a:noFill/>
        </p:spPr>
        <p:txBody>
          <a:bodyPr wrap="square" rtlCol="0">
            <a:spAutoFit/>
          </a:bodyPr>
          <a:lstStyle/>
          <a:p>
            <a:r>
              <a:rPr lang="es-AR" dirty="0"/>
              <a:t>Para cubrir costos fijos (contribución marginal) y generar ganancias</a:t>
            </a:r>
            <a:endParaRPr lang="en-US" dirty="0"/>
          </a:p>
        </p:txBody>
      </p:sp>
      <p:sp>
        <p:nvSpPr>
          <p:cNvPr id="34" name="Rectángulo 33">
            <a:extLst>
              <a:ext uri="{FF2B5EF4-FFF2-40B4-BE49-F238E27FC236}">
                <a16:creationId xmlns:a16="http://schemas.microsoft.com/office/drawing/2014/main" id="{FB7CAC3D-38EF-6E19-9BD4-54520EEDECBF}"/>
              </a:ext>
            </a:extLst>
          </p:cNvPr>
          <p:cNvSpPr/>
          <p:nvPr/>
        </p:nvSpPr>
        <p:spPr>
          <a:xfrm>
            <a:off x="228600" y="8845083"/>
            <a:ext cx="17737932" cy="11349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A886-A2C8-207F-3157-B58C232E57A8}"/>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59D6D8A4-1C1A-0A3F-E6BF-35E3EEB30C6A}"/>
              </a:ext>
            </a:extLst>
          </p:cNvPr>
          <p:cNvSpPr txBox="1"/>
          <p:nvPr/>
        </p:nvSpPr>
        <p:spPr>
          <a:xfrm>
            <a:off x="670172" y="422970"/>
            <a:ext cx="10304412" cy="589210"/>
          </a:xfrm>
          <a:prstGeom prst="rect">
            <a:avLst/>
          </a:prstGeom>
        </p:spPr>
        <p:txBody>
          <a:bodyPr lIns="0" tIns="0" rIns="0" bIns="0" rtlCol="0" anchor="t">
            <a:spAutoFit/>
          </a:bodyPr>
          <a:lstStyle/>
          <a:p>
            <a:pPr algn="l">
              <a:lnSpc>
                <a:spcPts val="4312"/>
              </a:lnSpc>
            </a:pPr>
            <a:r>
              <a:rPr lang="en-US" sz="3437" b="1">
                <a:solidFill>
                  <a:srgbClr val="1F1E1E"/>
                </a:solidFill>
                <a:latin typeface="Arimo Bold"/>
                <a:ea typeface="Arimo Bold"/>
                <a:cs typeface="Arimo Bold"/>
                <a:sym typeface="Arimo Bold"/>
              </a:rPr>
              <a:t>Food Cost: El Indicador Clave en Gastronomía</a:t>
            </a:r>
          </a:p>
        </p:txBody>
      </p:sp>
      <p:sp>
        <p:nvSpPr>
          <p:cNvPr id="10" name="TextBox 10">
            <a:extLst>
              <a:ext uri="{FF2B5EF4-FFF2-40B4-BE49-F238E27FC236}">
                <a16:creationId xmlns:a16="http://schemas.microsoft.com/office/drawing/2014/main" id="{DB6FDC11-93BC-7748-DA7F-B9036C983265}"/>
              </a:ext>
            </a:extLst>
          </p:cNvPr>
          <p:cNvSpPr txBox="1"/>
          <p:nvPr/>
        </p:nvSpPr>
        <p:spPr>
          <a:xfrm>
            <a:off x="12954000" y="1012180"/>
            <a:ext cx="3235453" cy="355012"/>
          </a:xfrm>
          <a:prstGeom prst="rect">
            <a:avLst/>
          </a:prstGeom>
        </p:spPr>
        <p:txBody>
          <a:bodyPr lIns="0" tIns="0" rIns="0" bIns="0" rtlCol="0" anchor="t">
            <a:spAutoFit/>
          </a:bodyPr>
          <a:lstStyle/>
          <a:p>
            <a:pPr algn="l">
              <a:lnSpc>
                <a:spcPts val="2754"/>
              </a:lnSpc>
            </a:pPr>
            <a:r>
              <a:rPr lang="en-US" sz="2187" b="1" dirty="0" err="1">
                <a:solidFill>
                  <a:srgbClr val="1F1E1E"/>
                </a:solidFill>
                <a:latin typeface="Arimo Bold"/>
                <a:ea typeface="Arimo Bold"/>
                <a:cs typeface="Arimo Bold"/>
                <a:sym typeface="Arimo Bold"/>
              </a:rPr>
              <a:t>Ejemplos</a:t>
            </a:r>
            <a:r>
              <a:rPr lang="en-US" sz="2187" b="1" dirty="0">
                <a:solidFill>
                  <a:srgbClr val="1F1E1E"/>
                </a:solidFill>
                <a:latin typeface="Arimo Bold"/>
                <a:ea typeface="Arimo Bold"/>
                <a:cs typeface="Arimo Bold"/>
                <a:sym typeface="Arimo Bold"/>
              </a:rPr>
              <a:t> de </a:t>
            </a:r>
            <a:r>
              <a:rPr lang="en-US" sz="2187" b="1" dirty="0" err="1">
                <a:solidFill>
                  <a:srgbClr val="1F1E1E"/>
                </a:solidFill>
                <a:latin typeface="Arimo Bold"/>
                <a:ea typeface="Arimo Bold"/>
                <a:cs typeface="Arimo Bold"/>
                <a:sym typeface="Arimo Bold"/>
              </a:rPr>
              <a:t>Cálculo</a:t>
            </a:r>
            <a:r>
              <a:rPr lang="en-US" sz="2187" b="1" dirty="0">
                <a:solidFill>
                  <a:srgbClr val="1F1E1E"/>
                </a:solidFill>
                <a:latin typeface="Arimo Bold"/>
                <a:ea typeface="Arimo Bold"/>
                <a:cs typeface="Arimo Bold"/>
                <a:sym typeface="Arimo Bold"/>
              </a:rPr>
              <a:t>:</a:t>
            </a:r>
          </a:p>
        </p:txBody>
      </p:sp>
      <p:sp>
        <p:nvSpPr>
          <p:cNvPr id="11" name="TextBox 11">
            <a:extLst>
              <a:ext uri="{FF2B5EF4-FFF2-40B4-BE49-F238E27FC236}">
                <a16:creationId xmlns:a16="http://schemas.microsoft.com/office/drawing/2014/main" id="{A0860B08-ABBC-6053-8CEE-06F48A672352}"/>
              </a:ext>
            </a:extLst>
          </p:cNvPr>
          <p:cNvSpPr txBox="1"/>
          <p:nvPr/>
        </p:nvSpPr>
        <p:spPr>
          <a:xfrm>
            <a:off x="8313772" y="1683958"/>
            <a:ext cx="10005120" cy="419509"/>
          </a:xfrm>
          <a:prstGeom prst="rect">
            <a:avLst/>
          </a:prstGeom>
        </p:spPr>
        <p:txBody>
          <a:bodyPr lIns="0" tIns="0" rIns="0" bIns="0" rtlCol="0" anchor="t">
            <a:spAutoFit/>
          </a:bodyPr>
          <a:lstStyle/>
          <a:p>
            <a:pPr marL="333669" lvl="1" indent="-166835" algn="l">
              <a:lnSpc>
                <a:spcPts val="3476"/>
              </a:lnSpc>
              <a:buFont typeface="Arial"/>
              <a:buChar char="•"/>
            </a:pPr>
            <a:r>
              <a:rPr lang="en-US" sz="2212" b="1">
                <a:solidFill>
                  <a:srgbClr val="3B3535"/>
                </a:solidFill>
                <a:latin typeface="Arimo Bold"/>
                <a:ea typeface="Arimo Bold"/>
                <a:cs typeface="Arimo Bold"/>
                <a:sym typeface="Arimo Bold"/>
              </a:rPr>
              <a:t>Café con medialuna:</a:t>
            </a:r>
            <a:r>
              <a:rPr lang="en-US" sz="2212">
                <a:solidFill>
                  <a:srgbClr val="3B3535"/>
                </a:solidFill>
                <a:latin typeface="Arimo"/>
                <a:ea typeface="Arimo"/>
                <a:cs typeface="Arimo"/>
                <a:sym typeface="Arimo"/>
              </a:rPr>
              <a:t> Ingredientes $300, PV $1.000 → Food Cost = 30%</a:t>
            </a:r>
          </a:p>
        </p:txBody>
      </p:sp>
      <p:sp>
        <p:nvSpPr>
          <p:cNvPr id="12" name="TextBox 12">
            <a:extLst>
              <a:ext uri="{FF2B5EF4-FFF2-40B4-BE49-F238E27FC236}">
                <a16:creationId xmlns:a16="http://schemas.microsoft.com/office/drawing/2014/main" id="{4712B752-D132-D399-6BAC-231D8C18212F}"/>
              </a:ext>
            </a:extLst>
          </p:cNvPr>
          <p:cNvSpPr txBox="1"/>
          <p:nvPr/>
        </p:nvSpPr>
        <p:spPr>
          <a:xfrm>
            <a:off x="8686800" y="2130043"/>
            <a:ext cx="10005120" cy="419509"/>
          </a:xfrm>
          <a:prstGeom prst="rect">
            <a:avLst/>
          </a:prstGeom>
        </p:spPr>
        <p:txBody>
          <a:bodyPr lIns="0" tIns="0" rIns="0" bIns="0" rtlCol="0" anchor="t">
            <a:spAutoFit/>
          </a:bodyPr>
          <a:lstStyle/>
          <a:p>
            <a:pPr marL="333669" lvl="1" indent="-166835" algn="l">
              <a:lnSpc>
                <a:spcPts val="3476"/>
              </a:lnSpc>
              <a:buFont typeface="Arial"/>
              <a:buChar char="•"/>
            </a:pPr>
            <a:r>
              <a:rPr lang="en-US" sz="2212" b="1" dirty="0">
                <a:solidFill>
                  <a:srgbClr val="3B3535"/>
                </a:solidFill>
                <a:latin typeface="Arimo Bold"/>
                <a:ea typeface="Arimo Bold"/>
                <a:cs typeface="Arimo Bold"/>
                <a:sym typeface="Arimo Bold"/>
              </a:rPr>
              <a:t>Plato de pasta:</a:t>
            </a:r>
            <a:r>
              <a:rPr lang="en-US" sz="2212" dirty="0">
                <a:solidFill>
                  <a:srgbClr val="3B3535"/>
                </a:solidFill>
                <a:latin typeface="Arimo"/>
                <a:ea typeface="Arimo"/>
                <a:cs typeface="Arimo"/>
                <a:sym typeface="Arimo"/>
              </a:rPr>
              <a:t> </a:t>
            </a:r>
            <a:r>
              <a:rPr lang="en-US" sz="2212" dirty="0" err="1">
                <a:solidFill>
                  <a:srgbClr val="3B3535"/>
                </a:solidFill>
                <a:latin typeface="Arimo"/>
                <a:ea typeface="Arimo"/>
                <a:cs typeface="Arimo"/>
                <a:sym typeface="Arimo"/>
              </a:rPr>
              <a:t>Ingredientes</a:t>
            </a:r>
            <a:r>
              <a:rPr lang="en-US" sz="2212" dirty="0">
                <a:solidFill>
                  <a:srgbClr val="3B3535"/>
                </a:solidFill>
                <a:latin typeface="Arimo"/>
                <a:ea typeface="Arimo"/>
                <a:cs typeface="Arimo"/>
                <a:sym typeface="Arimo"/>
              </a:rPr>
              <a:t> $1.200, PV $4.000 → Food Cost = 30%</a:t>
            </a:r>
          </a:p>
        </p:txBody>
      </p:sp>
      <p:sp>
        <p:nvSpPr>
          <p:cNvPr id="13" name="TextBox 13">
            <a:extLst>
              <a:ext uri="{FF2B5EF4-FFF2-40B4-BE49-F238E27FC236}">
                <a16:creationId xmlns:a16="http://schemas.microsoft.com/office/drawing/2014/main" id="{B1BFE480-961C-0AC7-3CA4-6B155DCC15E1}"/>
              </a:ext>
            </a:extLst>
          </p:cNvPr>
          <p:cNvSpPr txBox="1"/>
          <p:nvPr/>
        </p:nvSpPr>
        <p:spPr>
          <a:xfrm>
            <a:off x="788926" y="2308693"/>
            <a:ext cx="5002560" cy="482342"/>
          </a:xfrm>
          <a:prstGeom prst="rect">
            <a:avLst/>
          </a:prstGeom>
        </p:spPr>
        <p:txBody>
          <a:bodyPr lIns="0" tIns="0" rIns="0" bIns="0" rtlCol="0" anchor="t">
            <a:spAutoFit/>
          </a:bodyPr>
          <a:lstStyle/>
          <a:p>
            <a:pPr algn="l">
              <a:lnSpc>
                <a:spcPts val="3761"/>
              </a:lnSpc>
            </a:pPr>
            <a:r>
              <a:rPr lang="en-US" sz="2987" b="1" dirty="0">
                <a:solidFill>
                  <a:srgbClr val="000000"/>
                </a:solidFill>
                <a:latin typeface="Arimo Bold"/>
                <a:ea typeface="Arimo Bold"/>
                <a:cs typeface="Arimo Bold"/>
                <a:sym typeface="Arimo Bold"/>
              </a:rPr>
              <a:t>📊</a:t>
            </a:r>
            <a:r>
              <a:rPr lang="en-US" sz="2987" b="1" dirty="0">
                <a:solidFill>
                  <a:srgbClr val="1F1E1E"/>
                </a:solidFill>
                <a:latin typeface="Arimo Bold"/>
                <a:ea typeface="Arimo Bold"/>
                <a:cs typeface="Arimo Bold"/>
                <a:sym typeface="Arimo Bold"/>
              </a:rPr>
              <a:t> Valores de </a:t>
            </a:r>
            <a:r>
              <a:rPr lang="en-US" sz="2987" b="1" dirty="0" err="1">
                <a:solidFill>
                  <a:srgbClr val="1F1E1E"/>
                </a:solidFill>
                <a:latin typeface="Arimo Bold"/>
                <a:ea typeface="Arimo Bold"/>
                <a:cs typeface="Arimo Bold"/>
                <a:sym typeface="Arimo Bold"/>
              </a:rPr>
              <a:t>Referencia</a:t>
            </a:r>
            <a:endParaRPr lang="en-US" sz="2987" b="1" dirty="0">
              <a:solidFill>
                <a:srgbClr val="1F1E1E"/>
              </a:solidFill>
              <a:latin typeface="Arimo Bold"/>
              <a:ea typeface="Arimo Bold"/>
              <a:cs typeface="Arimo Bold"/>
              <a:sym typeface="Arimo Bold"/>
            </a:endParaRPr>
          </a:p>
        </p:txBody>
      </p:sp>
      <p:sp>
        <p:nvSpPr>
          <p:cNvPr id="14" name="TextBox 14">
            <a:extLst>
              <a:ext uri="{FF2B5EF4-FFF2-40B4-BE49-F238E27FC236}">
                <a16:creationId xmlns:a16="http://schemas.microsoft.com/office/drawing/2014/main" id="{C1CF8323-E9A3-31EB-CAEE-0E03C83FEFBF}"/>
              </a:ext>
            </a:extLst>
          </p:cNvPr>
          <p:cNvSpPr txBox="1"/>
          <p:nvPr/>
        </p:nvSpPr>
        <p:spPr>
          <a:xfrm>
            <a:off x="228600" y="2970944"/>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dirty="0">
                <a:solidFill>
                  <a:srgbClr val="C49F8C"/>
                </a:solidFill>
                <a:latin typeface="Arimo Bold"/>
                <a:ea typeface="Arimo Bold"/>
                <a:cs typeface="Arimo Bold"/>
                <a:sym typeface="Arimo Bold"/>
              </a:rPr>
              <a:t>Ideal: 25% a 35%</a:t>
            </a:r>
            <a:r>
              <a:rPr lang="en-US" sz="2612" dirty="0">
                <a:solidFill>
                  <a:srgbClr val="3B3535"/>
                </a:solidFill>
                <a:latin typeface="Arimo"/>
                <a:ea typeface="Arimo"/>
                <a:cs typeface="Arimo"/>
                <a:sym typeface="Arimo"/>
              </a:rPr>
              <a:t> - Rango </a:t>
            </a:r>
            <a:r>
              <a:rPr lang="en-US" sz="2612" dirty="0" err="1">
                <a:solidFill>
                  <a:srgbClr val="3B3535"/>
                </a:solidFill>
                <a:latin typeface="Arimo"/>
                <a:ea typeface="Arimo"/>
                <a:cs typeface="Arimo"/>
                <a:sym typeface="Arimo"/>
              </a:rPr>
              <a:t>óptimo</a:t>
            </a:r>
            <a:r>
              <a:rPr lang="en-US" sz="2612" dirty="0">
                <a:solidFill>
                  <a:srgbClr val="3B3535"/>
                </a:solidFill>
                <a:latin typeface="Arimo"/>
                <a:ea typeface="Arimo"/>
                <a:cs typeface="Arimo"/>
                <a:sym typeface="Arimo"/>
              </a:rPr>
              <a:t> de </a:t>
            </a:r>
            <a:r>
              <a:rPr lang="en-US" sz="2612" dirty="0" err="1">
                <a:solidFill>
                  <a:srgbClr val="3B3535"/>
                </a:solidFill>
                <a:latin typeface="Arimo"/>
                <a:ea typeface="Arimo"/>
                <a:cs typeface="Arimo"/>
                <a:sym typeface="Arimo"/>
              </a:rPr>
              <a:t>rentabilidad</a:t>
            </a:r>
            <a:endParaRPr lang="en-US" sz="2612" dirty="0">
              <a:solidFill>
                <a:srgbClr val="3B3535"/>
              </a:solidFill>
              <a:latin typeface="Arimo"/>
              <a:ea typeface="Arimo"/>
              <a:cs typeface="Arimo"/>
              <a:sym typeface="Arimo"/>
            </a:endParaRPr>
          </a:p>
        </p:txBody>
      </p:sp>
      <p:sp>
        <p:nvSpPr>
          <p:cNvPr id="15" name="TextBox 15">
            <a:extLst>
              <a:ext uri="{FF2B5EF4-FFF2-40B4-BE49-F238E27FC236}">
                <a16:creationId xmlns:a16="http://schemas.microsoft.com/office/drawing/2014/main" id="{E056BBA8-ED63-7DA6-88CB-95AD2D498436}"/>
              </a:ext>
            </a:extLst>
          </p:cNvPr>
          <p:cNvSpPr txBox="1"/>
          <p:nvPr/>
        </p:nvSpPr>
        <p:spPr>
          <a:xfrm>
            <a:off x="197708" y="3588211"/>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dirty="0">
                <a:solidFill>
                  <a:srgbClr val="3B3535"/>
                </a:solidFill>
                <a:latin typeface="Arimo Bold"/>
                <a:ea typeface="Arimo Bold"/>
                <a:cs typeface="Arimo Bold"/>
                <a:sym typeface="Arimo Bold"/>
              </a:rPr>
              <a:t>Menos de 25%:</a:t>
            </a:r>
            <a:r>
              <a:rPr lang="en-US" sz="2612" dirty="0">
                <a:solidFill>
                  <a:srgbClr val="3B3535"/>
                </a:solidFill>
                <a:latin typeface="Arimo"/>
                <a:ea typeface="Arimo"/>
                <a:cs typeface="Arimo"/>
                <a:sym typeface="Arimo"/>
              </a:rPr>
              <a:t> </a:t>
            </a:r>
            <a:r>
              <a:rPr lang="en-US" sz="2612" dirty="0" err="1">
                <a:solidFill>
                  <a:srgbClr val="3B3535"/>
                </a:solidFill>
                <a:latin typeface="Arimo"/>
                <a:ea typeface="Arimo"/>
                <a:cs typeface="Arimo"/>
                <a:sym typeface="Arimo"/>
              </a:rPr>
              <a:t>Producto</a:t>
            </a:r>
            <a:r>
              <a:rPr lang="en-US" sz="2612" dirty="0">
                <a:solidFill>
                  <a:srgbClr val="3B3535"/>
                </a:solidFill>
                <a:latin typeface="Arimo"/>
                <a:ea typeface="Arimo"/>
                <a:cs typeface="Arimo"/>
                <a:sym typeface="Arimo"/>
              </a:rPr>
              <a:t> </a:t>
            </a:r>
            <a:r>
              <a:rPr lang="en-US" sz="2612" dirty="0" err="1">
                <a:solidFill>
                  <a:srgbClr val="3B3535"/>
                </a:solidFill>
                <a:latin typeface="Arimo"/>
                <a:ea typeface="Arimo"/>
                <a:cs typeface="Arimo"/>
                <a:sym typeface="Arimo"/>
              </a:rPr>
              <a:t>sobrevaluado</a:t>
            </a:r>
            <a:r>
              <a:rPr lang="en-US" sz="2612" dirty="0">
                <a:solidFill>
                  <a:srgbClr val="3B3535"/>
                </a:solidFill>
                <a:latin typeface="Arimo"/>
                <a:ea typeface="Arimo"/>
                <a:cs typeface="Arimo"/>
                <a:sym typeface="Arimo"/>
              </a:rPr>
              <a:t> o </a:t>
            </a:r>
            <a:r>
              <a:rPr lang="en-US" sz="2612" dirty="0" err="1">
                <a:solidFill>
                  <a:srgbClr val="3B3535"/>
                </a:solidFill>
                <a:latin typeface="Arimo"/>
                <a:ea typeface="Arimo"/>
                <a:cs typeface="Arimo"/>
                <a:sym typeface="Arimo"/>
              </a:rPr>
              <a:t>muy</a:t>
            </a:r>
            <a:r>
              <a:rPr lang="en-US" sz="2612" dirty="0">
                <a:solidFill>
                  <a:srgbClr val="3B3535"/>
                </a:solidFill>
                <a:latin typeface="Arimo"/>
                <a:ea typeface="Arimo"/>
                <a:cs typeface="Arimo"/>
                <a:sym typeface="Arimo"/>
              </a:rPr>
              <a:t> rentable</a:t>
            </a:r>
          </a:p>
        </p:txBody>
      </p:sp>
      <p:sp>
        <p:nvSpPr>
          <p:cNvPr id="16" name="TextBox 16">
            <a:extLst>
              <a:ext uri="{FF2B5EF4-FFF2-40B4-BE49-F238E27FC236}">
                <a16:creationId xmlns:a16="http://schemas.microsoft.com/office/drawing/2014/main" id="{87980F4A-A37E-C0B4-AB0A-A67D0ED8D2C5}"/>
              </a:ext>
            </a:extLst>
          </p:cNvPr>
          <p:cNvSpPr txBox="1"/>
          <p:nvPr/>
        </p:nvSpPr>
        <p:spPr>
          <a:xfrm>
            <a:off x="197708" y="4316782"/>
            <a:ext cx="10005120" cy="505416"/>
          </a:xfrm>
          <a:prstGeom prst="rect">
            <a:avLst/>
          </a:prstGeom>
        </p:spPr>
        <p:txBody>
          <a:bodyPr lIns="0" tIns="0" rIns="0" bIns="0" rtlCol="0" anchor="t">
            <a:spAutoFit/>
          </a:bodyPr>
          <a:lstStyle/>
          <a:p>
            <a:pPr marL="393993" lvl="1" indent="-196996" algn="l">
              <a:lnSpc>
                <a:spcPts val="4105"/>
              </a:lnSpc>
              <a:buFont typeface="Arial"/>
              <a:buChar char="•"/>
            </a:pPr>
            <a:r>
              <a:rPr lang="en-US" sz="2612" b="1" dirty="0">
                <a:solidFill>
                  <a:srgbClr val="3B3535"/>
                </a:solidFill>
                <a:latin typeface="Arimo Bold"/>
                <a:ea typeface="Arimo Bold"/>
                <a:cs typeface="Arimo Bold"/>
                <a:sym typeface="Arimo Bold"/>
              </a:rPr>
              <a:t>Más de 35%:</a:t>
            </a:r>
            <a:r>
              <a:rPr lang="en-US" sz="2612" dirty="0">
                <a:solidFill>
                  <a:srgbClr val="3B3535"/>
                </a:solidFill>
                <a:latin typeface="Arimo"/>
                <a:ea typeface="Arimo"/>
                <a:cs typeface="Arimo"/>
                <a:sym typeface="Arimo"/>
              </a:rPr>
              <a:t> Baja </a:t>
            </a:r>
            <a:r>
              <a:rPr lang="en-US" sz="2612" dirty="0" err="1">
                <a:solidFill>
                  <a:srgbClr val="3B3535"/>
                </a:solidFill>
                <a:latin typeface="Arimo"/>
                <a:ea typeface="Arimo"/>
                <a:cs typeface="Arimo"/>
                <a:sym typeface="Arimo"/>
              </a:rPr>
              <a:t>rentabilidad</a:t>
            </a:r>
            <a:r>
              <a:rPr lang="en-US" sz="2612" dirty="0">
                <a:solidFill>
                  <a:srgbClr val="3B3535"/>
                </a:solidFill>
                <a:latin typeface="Arimo"/>
                <a:ea typeface="Arimo"/>
                <a:cs typeface="Arimo"/>
                <a:sym typeface="Arimo"/>
              </a:rPr>
              <a:t>, </a:t>
            </a:r>
            <a:r>
              <a:rPr lang="en-US" sz="2612" dirty="0" err="1">
                <a:solidFill>
                  <a:srgbClr val="3B3535"/>
                </a:solidFill>
                <a:latin typeface="Arimo"/>
                <a:ea typeface="Arimo"/>
                <a:cs typeface="Arimo"/>
                <a:sym typeface="Arimo"/>
              </a:rPr>
              <a:t>revisar</a:t>
            </a:r>
            <a:r>
              <a:rPr lang="en-US" sz="2612" dirty="0">
                <a:solidFill>
                  <a:srgbClr val="3B3535"/>
                </a:solidFill>
                <a:latin typeface="Arimo"/>
                <a:ea typeface="Arimo"/>
                <a:cs typeface="Arimo"/>
                <a:sym typeface="Arimo"/>
              </a:rPr>
              <a:t> </a:t>
            </a:r>
            <a:r>
              <a:rPr lang="en-US" sz="2612" dirty="0" err="1">
                <a:solidFill>
                  <a:srgbClr val="3B3535"/>
                </a:solidFill>
                <a:latin typeface="Arimo"/>
                <a:ea typeface="Arimo"/>
                <a:cs typeface="Arimo"/>
                <a:sym typeface="Arimo"/>
              </a:rPr>
              <a:t>precio</a:t>
            </a:r>
            <a:r>
              <a:rPr lang="en-US" sz="2612" dirty="0">
                <a:solidFill>
                  <a:srgbClr val="3B3535"/>
                </a:solidFill>
                <a:latin typeface="Arimo"/>
                <a:ea typeface="Arimo"/>
                <a:cs typeface="Arimo"/>
                <a:sym typeface="Arimo"/>
              </a:rPr>
              <a:t> o </a:t>
            </a:r>
            <a:r>
              <a:rPr lang="en-US" sz="2612" dirty="0" err="1">
                <a:solidFill>
                  <a:srgbClr val="3B3535"/>
                </a:solidFill>
                <a:latin typeface="Arimo"/>
                <a:ea typeface="Arimo"/>
                <a:cs typeface="Arimo"/>
                <a:sym typeface="Arimo"/>
              </a:rPr>
              <a:t>costos</a:t>
            </a:r>
            <a:endParaRPr lang="en-US" sz="2612" dirty="0">
              <a:solidFill>
                <a:srgbClr val="3B3535"/>
              </a:solidFill>
              <a:latin typeface="Arimo"/>
              <a:ea typeface="Arimo"/>
              <a:cs typeface="Arimo"/>
              <a:sym typeface="Arimo"/>
            </a:endParaRPr>
          </a:p>
        </p:txBody>
      </p:sp>
      <p:sp>
        <p:nvSpPr>
          <p:cNvPr id="26" name="TextBox 26">
            <a:extLst>
              <a:ext uri="{FF2B5EF4-FFF2-40B4-BE49-F238E27FC236}">
                <a16:creationId xmlns:a16="http://schemas.microsoft.com/office/drawing/2014/main" id="{B24E6449-8F8D-3C0C-A2CB-BF20AE458FF9}"/>
              </a:ext>
            </a:extLst>
          </p:cNvPr>
          <p:cNvSpPr txBox="1"/>
          <p:nvPr/>
        </p:nvSpPr>
        <p:spPr>
          <a:xfrm>
            <a:off x="11093426" y="8492431"/>
            <a:ext cx="6533852" cy="352652"/>
          </a:xfrm>
          <a:prstGeom prst="rect">
            <a:avLst/>
          </a:prstGeom>
        </p:spPr>
        <p:txBody>
          <a:bodyPr lIns="0" tIns="0" rIns="0" bIns="0" rtlCol="0" anchor="t">
            <a:spAutoFit/>
          </a:bodyPr>
          <a:lstStyle/>
          <a:p>
            <a:pPr algn="ctr">
              <a:lnSpc>
                <a:spcPts val="2848"/>
              </a:lnSpc>
            </a:pPr>
            <a:r>
              <a:rPr lang="en-US" sz="1812">
                <a:solidFill>
                  <a:srgbClr val="3B3535"/>
                </a:solidFill>
                <a:latin typeface="Arimo"/>
                <a:ea typeface="Arimo"/>
                <a:cs typeface="Arimo"/>
                <a:sym typeface="Arimo"/>
              </a:rPr>
              <a:t>Para cubrir costos fijos, variables indirectos  y generar ganancia</a:t>
            </a:r>
          </a:p>
        </p:txBody>
      </p:sp>
      <p:grpSp>
        <p:nvGrpSpPr>
          <p:cNvPr id="27" name="Group 27">
            <a:extLst>
              <a:ext uri="{FF2B5EF4-FFF2-40B4-BE49-F238E27FC236}">
                <a16:creationId xmlns:a16="http://schemas.microsoft.com/office/drawing/2014/main" id="{3C3AC4A2-C282-4449-FEB4-92DDD17975A2}"/>
              </a:ext>
            </a:extLst>
          </p:cNvPr>
          <p:cNvGrpSpPr/>
          <p:nvPr/>
        </p:nvGrpSpPr>
        <p:grpSpPr>
          <a:xfrm>
            <a:off x="670172" y="9114235"/>
            <a:ext cx="16947654" cy="711696"/>
            <a:chOff x="0" y="0"/>
            <a:chExt cx="22596872" cy="948928"/>
          </a:xfrm>
        </p:grpSpPr>
        <p:sp>
          <p:nvSpPr>
            <p:cNvPr id="28" name="Freeform 28">
              <a:extLst>
                <a:ext uri="{FF2B5EF4-FFF2-40B4-BE49-F238E27FC236}">
                  <a16:creationId xmlns:a16="http://schemas.microsoft.com/office/drawing/2014/main" id="{0F0924F4-EAD2-EE62-20B4-6AD3FD9D6186}"/>
                </a:ext>
              </a:extLst>
            </p:cNvPr>
            <p:cNvSpPr/>
            <p:nvPr/>
          </p:nvSpPr>
          <p:spPr>
            <a:xfrm>
              <a:off x="0" y="0"/>
              <a:ext cx="22596856" cy="948944"/>
            </a:xfrm>
            <a:custGeom>
              <a:avLst/>
              <a:gdLst/>
              <a:ahLst/>
              <a:cxnLst/>
              <a:rect l="l" t="t" r="r" b="b"/>
              <a:pathLst>
                <a:path w="22596856" h="948944">
                  <a:moveTo>
                    <a:pt x="0" y="93853"/>
                  </a:moveTo>
                  <a:cubicBezTo>
                    <a:pt x="0" y="42037"/>
                    <a:pt x="42037" y="0"/>
                    <a:pt x="93853" y="0"/>
                  </a:cubicBezTo>
                  <a:lnTo>
                    <a:pt x="22503003" y="0"/>
                  </a:lnTo>
                  <a:cubicBezTo>
                    <a:pt x="22554819" y="0"/>
                    <a:pt x="22596856" y="42037"/>
                    <a:pt x="22596856" y="93853"/>
                  </a:cubicBezTo>
                  <a:lnTo>
                    <a:pt x="22596856" y="855091"/>
                  </a:lnTo>
                  <a:cubicBezTo>
                    <a:pt x="22596856" y="906907"/>
                    <a:pt x="22554819" y="948944"/>
                    <a:pt x="22503003" y="948944"/>
                  </a:cubicBezTo>
                  <a:lnTo>
                    <a:pt x="93853" y="948944"/>
                  </a:lnTo>
                  <a:cubicBezTo>
                    <a:pt x="42037" y="948944"/>
                    <a:pt x="0" y="906907"/>
                    <a:pt x="0" y="855091"/>
                  </a:cubicBezTo>
                  <a:close/>
                </a:path>
              </a:pathLst>
            </a:custGeom>
            <a:solidFill>
              <a:srgbClr val="F7BBC1"/>
            </a:solidFill>
          </p:spPr>
          <p:txBody>
            <a:bodyPr/>
            <a:lstStyle/>
            <a:p>
              <a:endParaRPr lang="en-US"/>
            </a:p>
          </p:txBody>
        </p:sp>
      </p:grpSp>
      <p:grpSp>
        <p:nvGrpSpPr>
          <p:cNvPr id="29" name="Group 29">
            <a:extLst>
              <a:ext uri="{FF2B5EF4-FFF2-40B4-BE49-F238E27FC236}">
                <a16:creationId xmlns:a16="http://schemas.microsoft.com/office/drawing/2014/main" id="{4EA712CF-8A5C-2FAF-7161-EE2D150B8954}"/>
              </a:ext>
            </a:extLst>
          </p:cNvPr>
          <p:cNvGrpSpPr/>
          <p:nvPr/>
        </p:nvGrpSpPr>
        <p:grpSpPr>
          <a:xfrm>
            <a:off x="837605" y="9367391"/>
            <a:ext cx="209401" cy="167431"/>
            <a:chOff x="0" y="0"/>
            <a:chExt cx="279202" cy="223242"/>
          </a:xfrm>
        </p:grpSpPr>
        <p:sp>
          <p:nvSpPr>
            <p:cNvPr id="30" name="Freeform 30" descr="preencoded.png">
              <a:extLst>
                <a:ext uri="{FF2B5EF4-FFF2-40B4-BE49-F238E27FC236}">
                  <a16:creationId xmlns:a16="http://schemas.microsoft.com/office/drawing/2014/main" id="{1F472B06-D2E5-CDDE-F78D-83A452AF5F66}"/>
                </a:ext>
              </a:extLst>
            </p:cNvPr>
            <p:cNvSpPr/>
            <p:nvPr/>
          </p:nvSpPr>
          <p:spPr>
            <a:xfrm>
              <a:off x="0" y="0"/>
              <a:ext cx="279146" cy="223266"/>
            </a:xfrm>
            <a:custGeom>
              <a:avLst/>
              <a:gdLst/>
              <a:ahLst/>
              <a:cxnLst/>
              <a:rect l="l" t="t" r="r" b="b"/>
              <a:pathLst>
                <a:path w="279146" h="223266">
                  <a:moveTo>
                    <a:pt x="0" y="0"/>
                  </a:moveTo>
                  <a:lnTo>
                    <a:pt x="279146" y="0"/>
                  </a:lnTo>
                  <a:lnTo>
                    <a:pt x="279146" y="223266"/>
                  </a:lnTo>
                  <a:lnTo>
                    <a:pt x="0" y="223266"/>
                  </a:lnTo>
                  <a:lnTo>
                    <a:pt x="0" y="0"/>
                  </a:lnTo>
                  <a:close/>
                </a:path>
              </a:pathLst>
            </a:custGeom>
            <a:blipFill>
              <a:blip r:embed="rId2"/>
              <a:stretch>
                <a:fillRect t="-1163" r="-19" b="-1152"/>
              </a:stretch>
            </a:blipFill>
          </p:spPr>
          <p:txBody>
            <a:bodyPr/>
            <a:lstStyle/>
            <a:p>
              <a:endParaRPr lang="en-US"/>
            </a:p>
          </p:txBody>
        </p:sp>
      </p:grpSp>
      <p:sp>
        <p:nvSpPr>
          <p:cNvPr id="31" name="TextBox 31">
            <a:extLst>
              <a:ext uri="{FF2B5EF4-FFF2-40B4-BE49-F238E27FC236}">
                <a16:creationId xmlns:a16="http://schemas.microsoft.com/office/drawing/2014/main" id="{13CE9A84-92FB-CCA5-D4C5-0632C9F10250}"/>
              </a:ext>
            </a:extLst>
          </p:cNvPr>
          <p:cNvSpPr txBox="1"/>
          <p:nvPr/>
        </p:nvSpPr>
        <p:spPr>
          <a:xfrm>
            <a:off x="1214438" y="9218711"/>
            <a:ext cx="16235957" cy="452892"/>
          </a:xfrm>
          <a:prstGeom prst="rect">
            <a:avLst/>
          </a:prstGeom>
        </p:spPr>
        <p:txBody>
          <a:bodyPr lIns="0" tIns="0" rIns="0" bIns="0" rtlCol="0" anchor="t">
            <a:spAutoFit/>
          </a:bodyPr>
          <a:lstStyle/>
          <a:p>
            <a:pPr algn="l">
              <a:lnSpc>
                <a:spcPts val="3633"/>
              </a:lnSpc>
            </a:pPr>
            <a:r>
              <a:rPr lang="en-US" sz="2312" b="1">
                <a:solidFill>
                  <a:srgbClr val="000000"/>
                </a:solidFill>
                <a:latin typeface="Arimo Bold"/>
                <a:ea typeface="Arimo Bold"/>
                <a:cs typeface="Arimo Bold"/>
                <a:sym typeface="Arimo Bold"/>
              </a:rPr>
              <a:t>🚩</a:t>
            </a:r>
            <a:r>
              <a:rPr lang="en-US" sz="2312">
                <a:solidFill>
                  <a:srgbClr val="000000"/>
                </a:solidFill>
                <a:latin typeface="Arimo"/>
                <a:ea typeface="Arimo"/>
                <a:cs typeface="Arimo"/>
                <a:sym typeface="Arimo"/>
              </a:rPr>
              <a:t> Diferencia clave: Markup multiplica el costo total. Food Cost mide cuánto pesan los ingredientes sobre el precio final.</a:t>
            </a:r>
          </a:p>
        </p:txBody>
      </p:sp>
      <p:sp>
        <p:nvSpPr>
          <p:cNvPr id="32" name="Rectángulo 31">
            <a:extLst>
              <a:ext uri="{FF2B5EF4-FFF2-40B4-BE49-F238E27FC236}">
                <a16:creationId xmlns:a16="http://schemas.microsoft.com/office/drawing/2014/main" id="{BD9C76EF-A683-879A-B211-DC64A08F526B}"/>
              </a:ext>
            </a:extLst>
          </p:cNvPr>
          <p:cNvSpPr/>
          <p:nvPr/>
        </p:nvSpPr>
        <p:spPr>
          <a:xfrm>
            <a:off x="10974584" y="8518822"/>
            <a:ext cx="6652694" cy="3262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ángulo 33">
            <a:extLst>
              <a:ext uri="{FF2B5EF4-FFF2-40B4-BE49-F238E27FC236}">
                <a16:creationId xmlns:a16="http://schemas.microsoft.com/office/drawing/2014/main" id="{42512F68-DDC6-5204-3051-D208FAF5B26F}"/>
              </a:ext>
            </a:extLst>
          </p:cNvPr>
          <p:cNvSpPr/>
          <p:nvPr/>
        </p:nvSpPr>
        <p:spPr>
          <a:xfrm>
            <a:off x="228600" y="8845083"/>
            <a:ext cx="17737932" cy="11349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7" name="Tabla 36">
            <a:extLst>
              <a:ext uri="{FF2B5EF4-FFF2-40B4-BE49-F238E27FC236}">
                <a16:creationId xmlns:a16="http://schemas.microsoft.com/office/drawing/2014/main" id="{09C59491-8DFD-6B20-8FEE-759FEF5BE97C}"/>
              </a:ext>
            </a:extLst>
          </p:cNvPr>
          <p:cNvGraphicFramePr>
            <a:graphicFrameLocks noGrp="1"/>
          </p:cNvGraphicFramePr>
          <p:nvPr>
            <p:extLst>
              <p:ext uri="{D42A27DB-BD31-4B8C-83A1-F6EECF244321}">
                <p14:modId xmlns:p14="http://schemas.microsoft.com/office/powerpoint/2010/main" val="1917588231"/>
              </p:ext>
            </p:extLst>
          </p:nvPr>
        </p:nvGraphicFramePr>
        <p:xfrm>
          <a:off x="931987" y="5143500"/>
          <a:ext cx="15828851" cy="4922046"/>
        </p:xfrm>
        <a:graphic>
          <a:graphicData uri="http://schemas.openxmlformats.org/drawingml/2006/table">
            <a:tbl>
              <a:tblPr firstRow="1" bandRow="1">
                <a:tableStyleId>{5C22544A-7EE6-4342-B048-85BDC9FD1C3A}</a:tableStyleId>
              </a:tblPr>
              <a:tblGrid>
                <a:gridCol w="4252900">
                  <a:extLst>
                    <a:ext uri="{9D8B030D-6E8A-4147-A177-3AD203B41FA5}">
                      <a16:colId xmlns:a16="http://schemas.microsoft.com/office/drawing/2014/main" val="3990342225"/>
                    </a:ext>
                  </a:extLst>
                </a:gridCol>
                <a:gridCol w="2078641">
                  <a:extLst>
                    <a:ext uri="{9D8B030D-6E8A-4147-A177-3AD203B41FA5}">
                      <a16:colId xmlns:a16="http://schemas.microsoft.com/office/drawing/2014/main" val="83536891"/>
                    </a:ext>
                  </a:extLst>
                </a:gridCol>
                <a:gridCol w="3165770">
                  <a:extLst>
                    <a:ext uri="{9D8B030D-6E8A-4147-A177-3AD203B41FA5}">
                      <a16:colId xmlns:a16="http://schemas.microsoft.com/office/drawing/2014/main" val="2833631724"/>
                    </a:ext>
                  </a:extLst>
                </a:gridCol>
                <a:gridCol w="3165770">
                  <a:extLst>
                    <a:ext uri="{9D8B030D-6E8A-4147-A177-3AD203B41FA5}">
                      <a16:colId xmlns:a16="http://schemas.microsoft.com/office/drawing/2014/main" val="1525234741"/>
                    </a:ext>
                  </a:extLst>
                </a:gridCol>
                <a:gridCol w="3165770">
                  <a:extLst>
                    <a:ext uri="{9D8B030D-6E8A-4147-A177-3AD203B41FA5}">
                      <a16:colId xmlns:a16="http://schemas.microsoft.com/office/drawing/2014/main" val="284446494"/>
                    </a:ext>
                  </a:extLst>
                </a:gridCol>
              </a:tblGrid>
              <a:tr h="1194105">
                <a:tc>
                  <a:txBody>
                    <a:bodyPr/>
                    <a:lstStyle/>
                    <a:p>
                      <a:pPr algn="ctr"/>
                      <a:r>
                        <a:rPr lang="es-ES" sz="5400" dirty="0"/>
                        <a:t>Producto</a:t>
                      </a:r>
                      <a:endParaRPr lang="es-AR" sz="5400" dirty="0"/>
                    </a:p>
                  </a:txBody>
                  <a:tcPr/>
                </a:tc>
                <a:tc>
                  <a:txBody>
                    <a:bodyPr/>
                    <a:lstStyle/>
                    <a:p>
                      <a:pPr algn="ctr"/>
                      <a:r>
                        <a:rPr lang="es-ES" sz="5400" dirty="0"/>
                        <a:t>Costo </a:t>
                      </a:r>
                      <a:endParaRPr lang="es-AR" sz="5400" dirty="0"/>
                    </a:p>
                  </a:txBody>
                  <a:tcPr/>
                </a:tc>
                <a:tc>
                  <a:txBody>
                    <a:bodyPr/>
                    <a:lstStyle/>
                    <a:p>
                      <a:pPr algn="ctr"/>
                      <a:r>
                        <a:rPr lang="es-ES" sz="5400" dirty="0"/>
                        <a:t>Filtro</a:t>
                      </a:r>
                      <a:endParaRPr lang="es-AR" sz="5400" dirty="0"/>
                    </a:p>
                  </a:txBody>
                  <a:tcPr/>
                </a:tc>
                <a:tc>
                  <a:txBody>
                    <a:bodyPr/>
                    <a:lstStyle/>
                    <a:p>
                      <a:pPr algn="ctr"/>
                      <a:r>
                        <a:rPr lang="es-ES" sz="5400" dirty="0"/>
                        <a:t>Calculo</a:t>
                      </a:r>
                      <a:endParaRPr lang="es-AR" sz="5400" dirty="0"/>
                    </a:p>
                  </a:txBody>
                  <a:tcPr/>
                </a:tc>
                <a:tc>
                  <a:txBody>
                    <a:bodyPr/>
                    <a:lstStyle/>
                    <a:p>
                      <a:pPr algn="ctr"/>
                      <a:r>
                        <a:rPr lang="es-ES" sz="4000" dirty="0"/>
                        <a:t>Precio de venta </a:t>
                      </a:r>
                      <a:endParaRPr lang="es-AR" sz="4000" dirty="0"/>
                    </a:p>
                  </a:txBody>
                  <a:tcPr/>
                </a:tc>
                <a:extLst>
                  <a:ext uri="{0D108BD9-81ED-4DB2-BD59-A6C34878D82A}">
                    <a16:rowId xmlns:a16="http://schemas.microsoft.com/office/drawing/2014/main" val="1175217832"/>
                  </a:ext>
                </a:extLst>
              </a:tr>
              <a:tr h="1203802">
                <a:tc>
                  <a:txBody>
                    <a:bodyPr/>
                    <a:lstStyle/>
                    <a:p>
                      <a:r>
                        <a:rPr lang="es-ES" sz="3200" dirty="0"/>
                        <a:t>TORTA DE CHOCOLATE </a:t>
                      </a:r>
                      <a:endParaRPr lang="es-AR" sz="3200" dirty="0"/>
                    </a:p>
                  </a:txBody>
                  <a:tcPr/>
                </a:tc>
                <a:tc>
                  <a:txBody>
                    <a:bodyPr/>
                    <a:lstStyle/>
                    <a:p>
                      <a:r>
                        <a:rPr lang="es-ES" sz="3200" dirty="0"/>
                        <a:t>5000</a:t>
                      </a:r>
                      <a:endParaRPr lang="es-AR" sz="3200" dirty="0"/>
                    </a:p>
                  </a:txBody>
                  <a:tcPr/>
                </a:tc>
                <a:tc>
                  <a:txBody>
                    <a:bodyPr/>
                    <a:lstStyle/>
                    <a:p>
                      <a:r>
                        <a:rPr lang="es-ES" sz="3200" dirty="0"/>
                        <a:t>25%</a:t>
                      </a:r>
                      <a:endParaRPr lang="es-AR" sz="3200" dirty="0"/>
                    </a:p>
                  </a:txBody>
                  <a:tcPr/>
                </a:tc>
                <a:tc>
                  <a:txBody>
                    <a:bodyPr/>
                    <a:lstStyle/>
                    <a:p>
                      <a:r>
                        <a:rPr lang="es-ES" sz="3200" dirty="0"/>
                        <a:t>5000/0,25</a:t>
                      </a:r>
                      <a:endParaRPr lang="es-AR" sz="3200" dirty="0"/>
                    </a:p>
                  </a:txBody>
                  <a:tcPr/>
                </a:tc>
                <a:tc>
                  <a:txBody>
                    <a:bodyPr/>
                    <a:lstStyle/>
                    <a:p>
                      <a:r>
                        <a:rPr lang="es-ES" sz="3200" dirty="0"/>
                        <a:t>20000</a:t>
                      </a:r>
                      <a:endParaRPr lang="es-AR" sz="3200" dirty="0"/>
                    </a:p>
                  </a:txBody>
                  <a:tcPr/>
                </a:tc>
                <a:extLst>
                  <a:ext uri="{0D108BD9-81ED-4DB2-BD59-A6C34878D82A}">
                    <a16:rowId xmlns:a16="http://schemas.microsoft.com/office/drawing/2014/main" val="1921650902"/>
                  </a:ext>
                </a:extLst>
              </a:tr>
              <a:tr h="1203802">
                <a:tc>
                  <a:txBody>
                    <a:bodyPr/>
                    <a:lstStyle/>
                    <a:p>
                      <a:r>
                        <a:rPr lang="es-ES" sz="3200" dirty="0"/>
                        <a:t>AVOCADO TOAST</a:t>
                      </a:r>
                      <a:endParaRPr lang="es-AR" sz="3200" dirty="0"/>
                    </a:p>
                  </a:txBody>
                  <a:tcPr/>
                </a:tc>
                <a:tc>
                  <a:txBody>
                    <a:bodyPr/>
                    <a:lstStyle/>
                    <a:p>
                      <a:r>
                        <a:rPr lang="es-ES" sz="3200" dirty="0"/>
                        <a:t>1800</a:t>
                      </a:r>
                      <a:endParaRPr lang="es-AR" sz="3200" dirty="0"/>
                    </a:p>
                  </a:txBody>
                  <a:tcPr/>
                </a:tc>
                <a:tc>
                  <a:txBody>
                    <a:bodyPr/>
                    <a:lstStyle/>
                    <a:p>
                      <a:r>
                        <a:rPr lang="es-ES" sz="3200" dirty="0"/>
                        <a:t>30%</a:t>
                      </a:r>
                      <a:endParaRPr lang="es-AR" sz="3200" dirty="0"/>
                    </a:p>
                  </a:txBody>
                  <a:tcPr/>
                </a:tc>
                <a:tc>
                  <a:txBody>
                    <a:bodyPr/>
                    <a:lstStyle/>
                    <a:p>
                      <a:r>
                        <a:rPr lang="es-ES" sz="3200" dirty="0"/>
                        <a:t>1800/0,30</a:t>
                      </a:r>
                      <a:endParaRPr lang="es-AR" sz="3200" dirty="0"/>
                    </a:p>
                  </a:txBody>
                  <a:tcPr/>
                </a:tc>
                <a:tc>
                  <a:txBody>
                    <a:bodyPr/>
                    <a:lstStyle/>
                    <a:p>
                      <a:r>
                        <a:rPr lang="es-ES" sz="3200" dirty="0"/>
                        <a:t>6000</a:t>
                      </a:r>
                      <a:endParaRPr lang="es-AR" sz="3200" dirty="0"/>
                    </a:p>
                  </a:txBody>
                  <a:tcPr/>
                </a:tc>
                <a:extLst>
                  <a:ext uri="{0D108BD9-81ED-4DB2-BD59-A6C34878D82A}">
                    <a16:rowId xmlns:a16="http://schemas.microsoft.com/office/drawing/2014/main" val="1395645247"/>
                  </a:ext>
                </a:extLst>
              </a:tr>
              <a:tr h="1203802">
                <a:tc>
                  <a:txBody>
                    <a:bodyPr/>
                    <a:lstStyle/>
                    <a:p>
                      <a:r>
                        <a:rPr lang="es-ES" sz="3200" dirty="0"/>
                        <a:t>CROQUEMBOUCHE</a:t>
                      </a:r>
                      <a:endParaRPr lang="es-AR" sz="3200" dirty="0"/>
                    </a:p>
                  </a:txBody>
                  <a:tcPr/>
                </a:tc>
                <a:tc>
                  <a:txBody>
                    <a:bodyPr/>
                    <a:lstStyle/>
                    <a:p>
                      <a:r>
                        <a:rPr lang="es-ES" sz="3200" dirty="0"/>
                        <a:t>4200</a:t>
                      </a:r>
                      <a:endParaRPr lang="es-AR" sz="3200" dirty="0"/>
                    </a:p>
                  </a:txBody>
                  <a:tcPr/>
                </a:tc>
                <a:tc>
                  <a:txBody>
                    <a:bodyPr/>
                    <a:lstStyle/>
                    <a:p>
                      <a:r>
                        <a:rPr lang="es-ES" sz="3200" dirty="0"/>
                        <a:t>20%</a:t>
                      </a:r>
                      <a:endParaRPr lang="es-AR" sz="3200" dirty="0"/>
                    </a:p>
                  </a:txBody>
                  <a:tcPr/>
                </a:tc>
                <a:tc>
                  <a:txBody>
                    <a:bodyPr/>
                    <a:lstStyle/>
                    <a:p>
                      <a:r>
                        <a:rPr lang="es-ES" sz="3200" dirty="0"/>
                        <a:t>4200/0,20</a:t>
                      </a:r>
                      <a:endParaRPr lang="es-AR" sz="3200" dirty="0"/>
                    </a:p>
                  </a:txBody>
                  <a:tcPr/>
                </a:tc>
                <a:tc>
                  <a:txBody>
                    <a:bodyPr/>
                    <a:lstStyle/>
                    <a:p>
                      <a:r>
                        <a:rPr lang="es-ES" sz="3200" dirty="0"/>
                        <a:t>21000</a:t>
                      </a:r>
                      <a:endParaRPr lang="es-AR" sz="3200" dirty="0"/>
                    </a:p>
                  </a:txBody>
                  <a:tcPr/>
                </a:tc>
                <a:extLst>
                  <a:ext uri="{0D108BD9-81ED-4DB2-BD59-A6C34878D82A}">
                    <a16:rowId xmlns:a16="http://schemas.microsoft.com/office/drawing/2014/main" val="2413423638"/>
                  </a:ext>
                </a:extLst>
              </a:tr>
            </a:tbl>
          </a:graphicData>
        </a:graphic>
      </p:graphicFrame>
    </p:spTree>
    <p:extLst>
      <p:ext uri="{BB962C8B-B14F-4D97-AF65-F5344CB8AC3E}">
        <p14:creationId xmlns:p14="http://schemas.microsoft.com/office/powerpoint/2010/main" val="279116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descr="preencoded.png"/>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n-US"/>
            </a:p>
          </p:txBody>
        </p:sp>
      </p:grpSp>
      <p:grpSp>
        <p:nvGrpSpPr>
          <p:cNvPr id="4" name="Group 4"/>
          <p:cNvGrpSpPr/>
          <p:nvPr/>
        </p:nvGrpSpPr>
        <p:grpSpPr>
          <a:xfrm>
            <a:off x="0" y="0"/>
            <a:ext cx="18288000" cy="10287000"/>
            <a:chOff x="0" y="0"/>
            <a:chExt cx="24384000" cy="13716000"/>
          </a:xfrm>
        </p:grpSpPr>
        <p:sp>
          <p:nvSpPr>
            <p:cNvPr id="5" name="Freeform 5"/>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close/>
                </a:path>
              </a:pathLst>
            </a:custGeom>
            <a:solidFill>
              <a:srgbClr val="FFFFFF"/>
            </a:solidFill>
          </p:spPr>
          <p:txBody>
            <a:bodyPr/>
            <a:lstStyle/>
            <a:p>
              <a:endParaRPr lang="en-US"/>
            </a:p>
          </p:txBody>
        </p:sp>
      </p:grpSp>
      <p:sp>
        <p:nvSpPr>
          <p:cNvPr id="6" name="TextBox 6"/>
          <p:cNvSpPr txBox="1"/>
          <p:nvPr/>
        </p:nvSpPr>
        <p:spPr>
          <a:xfrm>
            <a:off x="753815" y="630734"/>
            <a:ext cx="11354544" cy="658118"/>
          </a:xfrm>
          <a:prstGeom prst="rect">
            <a:avLst/>
          </a:prstGeom>
        </p:spPr>
        <p:txBody>
          <a:bodyPr lIns="0" tIns="0" rIns="0" bIns="0" rtlCol="0" anchor="t">
            <a:spAutoFit/>
          </a:bodyPr>
          <a:lstStyle/>
          <a:p>
            <a:pPr algn="l">
              <a:lnSpc>
                <a:spcPts val="4875"/>
              </a:lnSpc>
            </a:pPr>
            <a:r>
              <a:rPr lang="en-US" sz="3875" b="1">
                <a:solidFill>
                  <a:srgbClr val="1F1E1E"/>
                </a:solidFill>
                <a:latin typeface="Arimo Bold"/>
                <a:ea typeface="Arimo Bold"/>
                <a:cs typeface="Arimo Bold"/>
                <a:sym typeface="Arimo Bold"/>
              </a:rPr>
              <a:t>Contribución Marginal: El Motor del Negocio</a:t>
            </a:r>
          </a:p>
        </p:txBody>
      </p:sp>
      <p:sp>
        <p:nvSpPr>
          <p:cNvPr id="7" name="TextBox 7"/>
          <p:cNvSpPr txBox="1"/>
          <p:nvPr/>
        </p:nvSpPr>
        <p:spPr>
          <a:xfrm>
            <a:off x="753665" y="1396355"/>
            <a:ext cx="16780371" cy="874465"/>
          </a:xfrm>
          <a:prstGeom prst="rect">
            <a:avLst/>
          </a:prstGeom>
        </p:spPr>
        <p:txBody>
          <a:bodyPr lIns="0" tIns="0" rIns="0" bIns="0" rtlCol="0" anchor="t">
            <a:spAutoFit/>
          </a:bodyPr>
          <a:lstStyle/>
          <a:p>
            <a:pPr algn="l">
              <a:lnSpc>
                <a:spcPts val="3599"/>
              </a:lnSpc>
            </a:pPr>
            <a:r>
              <a:rPr lang="en-US" sz="2237">
                <a:solidFill>
                  <a:srgbClr val="3B3535"/>
                </a:solidFill>
                <a:latin typeface="Arimo"/>
                <a:ea typeface="Arimo"/>
                <a:cs typeface="Arimo"/>
                <a:sym typeface="Arimo"/>
              </a:rPr>
              <a:t>La Contribución Marginal (CM) es lo que queda limpio después de restar el costo variable unitario al precio de venta. Es el dinero que cada venta aporta para cubrir los costos fijos y, una vez cubiertos, convertirse en ganancia pura.</a:t>
            </a:r>
          </a:p>
        </p:txBody>
      </p:sp>
      <p:grpSp>
        <p:nvGrpSpPr>
          <p:cNvPr id="8" name="Group 8"/>
          <p:cNvGrpSpPr/>
          <p:nvPr/>
        </p:nvGrpSpPr>
        <p:grpSpPr>
          <a:xfrm>
            <a:off x="753815" y="2480370"/>
            <a:ext cx="5593408" cy="753815"/>
            <a:chOff x="0" y="0"/>
            <a:chExt cx="7457877" cy="1005087"/>
          </a:xfrm>
        </p:grpSpPr>
        <p:sp>
          <p:nvSpPr>
            <p:cNvPr id="9" name="Freeform 9" descr="preencoded.png"/>
            <p:cNvSpPr/>
            <p:nvPr/>
          </p:nvSpPr>
          <p:spPr>
            <a:xfrm>
              <a:off x="0" y="0"/>
              <a:ext cx="7457821" cy="1005078"/>
            </a:xfrm>
            <a:custGeom>
              <a:avLst/>
              <a:gdLst/>
              <a:ahLst/>
              <a:cxnLst/>
              <a:rect l="l" t="t" r="r" b="b"/>
              <a:pathLst>
                <a:path w="7457821" h="1005078">
                  <a:moveTo>
                    <a:pt x="0" y="0"/>
                  </a:moveTo>
                  <a:lnTo>
                    <a:pt x="7457821" y="0"/>
                  </a:lnTo>
                  <a:lnTo>
                    <a:pt x="7457821" y="1005078"/>
                  </a:lnTo>
                  <a:lnTo>
                    <a:pt x="0" y="1005078"/>
                  </a:lnTo>
                  <a:lnTo>
                    <a:pt x="0" y="0"/>
                  </a:lnTo>
                  <a:close/>
                </a:path>
              </a:pathLst>
            </a:custGeom>
            <a:blipFill>
              <a:blip r:embed="rId3"/>
              <a:stretch>
                <a:fillRect l="-69" r="-69"/>
              </a:stretch>
            </a:blipFill>
          </p:spPr>
          <p:txBody>
            <a:bodyPr/>
            <a:lstStyle/>
            <a:p>
              <a:endParaRPr lang="en-US"/>
            </a:p>
          </p:txBody>
        </p:sp>
      </p:grpSp>
      <p:sp>
        <p:nvSpPr>
          <p:cNvPr id="10" name="TextBox 10"/>
          <p:cNvSpPr txBox="1"/>
          <p:nvPr/>
        </p:nvSpPr>
        <p:spPr>
          <a:xfrm>
            <a:off x="942231" y="3394025"/>
            <a:ext cx="3522186" cy="364500"/>
          </a:xfrm>
          <a:prstGeom prst="rect">
            <a:avLst/>
          </a:prstGeom>
        </p:spPr>
        <p:txBody>
          <a:bodyPr lIns="0" tIns="0" rIns="0" bIns="0" rtlCol="0" anchor="t">
            <a:spAutoFit/>
          </a:bodyPr>
          <a:lstStyle/>
          <a:p>
            <a:pPr algn="l">
              <a:lnSpc>
                <a:spcPts val="2814"/>
              </a:lnSpc>
            </a:pPr>
            <a:r>
              <a:rPr lang="en-US" sz="2237" b="1">
                <a:solidFill>
                  <a:srgbClr val="3B3535"/>
                </a:solidFill>
                <a:latin typeface="Arimo Bold"/>
                <a:ea typeface="Arimo Bold"/>
                <a:cs typeface="Arimo Bold"/>
                <a:sym typeface="Arimo Bold"/>
              </a:rPr>
              <a:t>Precio de Venta (PV)</a:t>
            </a:r>
          </a:p>
        </p:txBody>
      </p:sp>
      <p:sp>
        <p:nvSpPr>
          <p:cNvPr id="11" name="TextBox 11"/>
          <p:cNvSpPr txBox="1"/>
          <p:nvPr/>
        </p:nvSpPr>
        <p:spPr>
          <a:xfrm>
            <a:off x="942231" y="3759696"/>
            <a:ext cx="5216575" cy="334107"/>
          </a:xfrm>
          <a:prstGeom prst="rect">
            <a:avLst/>
          </a:prstGeom>
        </p:spPr>
        <p:txBody>
          <a:bodyPr lIns="0" tIns="0" rIns="0" bIns="0" rtlCol="0" anchor="t">
            <a:spAutoFit/>
          </a:bodyPr>
          <a:lstStyle/>
          <a:p>
            <a:pPr algn="l">
              <a:lnSpc>
                <a:spcPts val="2634"/>
              </a:lnSpc>
            </a:pPr>
            <a:r>
              <a:rPr lang="en-US" sz="1637">
                <a:solidFill>
                  <a:srgbClr val="3B3535"/>
                </a:solidFill>
                <a:latin typeface="Arimo"/>
                <a:ea typeface="Arimo"/>
                <a:cs typeface="Arimo"/>
                <a:sym typeface="Arimo"/>
              </a:rPr>
              <a:t>Lo que cobra el cliente por el producto o servicio</a:t>
            </a:r>
          </a:p>
        </p:txBody>
      </p:sp>
      <p:grpSp>
        <p:nvGrpSpPr>
          <p:cNvPr id="12" name="Group 12"/>
          <p:cNvGrpSpPr/>
          <p:nvPr/>
        </p:nvGrpSpPr>
        <p:grpSpPr>
          <a:xfrm>
            <a:off x="6347222" y="2480370"/>
            <a:ext cx="5593408" cy="753815"/>
            <a:chOff x="0" y="0"/>
            <a:chExt cx="7457877" cy="1005087"/>
          </a:xfrm>
        </p:grpSpPr>
        <p:sp>
          <p:nvSpPr>
            <p:cNvPr id="13" name="Freeform 13" descr="preencoded.png"/>
            <p:cNvSpPr/>
            <p:nvPr/>
          </p:nvSpPr>
          <p:spPr>
            <a:xfrm>
              <a:off x="0" y="0"/>
              <a:ext cx="7457821" cy="1005078"/>
            </a:xfrm>
            <a:custGeom>
              <a:avLst/>
              <a:gdLst/>
              <a:ahLst/>
              <a:cxnLst/>
              <a:rect l="l" t="t" r="r" b="b"/>
              <a:pathLst>
                <a:path w="7457821" h="1005078">
                  <a:moveTo>
                    <a:pt x="0" y="0"/>
                  </a:moveTo>
                  <a:lnTo>
                    <a:pt x="7457821" y="0"/>
                  </a:lnTo>
                  <a:lnTo>
                    <a:pt x="7457821" y="1005078"/>
                  </a:lnTo>
                  <a:lnTo>
                    <a:pt x="0" y="1005078"/>
                  </a:lnTo>
                  <a:lnTo>
                    <a:pt x="0" y="0"/>
                  </a:lnTo>
                  <a:close/>
                </a:path>
              </a:pathLst>
            </a:custGeom>
            <a:blipFill>
              <a:blip r:embed="rId4"/>
              <a:stretch>
                <a:fillRect l="-69" r="-69"/>
              </a:stretch>
            </a:blipFill>
          </p:spPr>
          <p:txBody>
            <a:bodyPr/>
            <a:lstStyle/>
            <a:p>
              <a:endParaRPr lang="en-US"/>
            </a:p>
          </p:txBody>
        </p:sp>
      </p:grpSp>
      <p:sp>
        <p:nvSpPr>
          <p:cNvPr id="14" name="TextBox 14"/>
          <p:cNvSpPr txBox="1"/>
          <p:nvPr/>
        </p:nvSpPr>
        <p:spPr>
          <a:xfrm>
            <a:off x="6535639" y="3403550"/>
            <a:ext cx="2479922" cy="382075"/>
          </a:xfrm>
          <a:prstGeom prst="rect">
            <a:avLst/>
          </a:prstGeom>
        </p:spPr>
        <p:txBody>
          <a:bodyPr lIns="0" tIns="0" rIns="0" bIns="0" rtlCol="0" anchor="t">
            <a:spAutoFit/>
          </a:bodyPr>
          <a:lstStyle/>
          <a:p>
            <a:pPr algn="l">
              <a:lnSpc>
                <a:spcPts val="3066"/>
              </a:lnSpc>
            </a:pPr>
            <a:r>
              <a:rPr lang="en-US" sz="2437" b="1">
                <a:solidFill>
                  <a:srgbClr val="3B3535"/>
                </a:solidFill>
                <a:latin typeface="Arimo Bold"/>
                <a:ea typeface="Arimo Bold"/>
                <a:cs typeface="Arimo Bold"/>
                <a:sym typeface="Arimo Bold"/>
              </a:rPr>
              <a:t>Menos CVu</a:t>
            </a:r>
          </a:p>
        </p:txBody>
      </p:sp>
      <p:sp>
        <p:nvSpPr>
          <p:cNvPr id="15" name="TextBox 15"/>
          <p:cNvSpPr txBox="1"/>
          <p:nvPr/>
        </p:nvSpPr>
        <p:spPr>
          <a:xfrm>
            <a:off x="6535639" y="3759696"/>
            <a:ext cx="5216575" cy="700391"/>
          </a:xfrm>
          <a:prstGeom prst="rect">
            <a:avLst/>
          </a:prstGeom>
        </p:spPr>
        <p:txBody>
          <a:bodyPr lIns="0" tIns="0" rIns="0" bIns="0" rtlCol="0" anchor="t">
            <a:spAutoFit/>
          </a:bodyPr>
          <a:lstStyle/>
          <a:p>
            <a:pPr algn="l">
              <a:lnSpc>
                <a:spcPts val="2795"/>
              </a:lnSpc>
            </a:pPr>
            <a:r>
              <a:rPr lang="en-US" sz="1737">
                <a:solidFill>
                  <a:srgbClr val="3B3535"/>
                </a:solidFill>
                <a:latin typeface="Arimo"/>
                <a:ea typeface="Arimo"/>
                <a:cs typeface="Arimo"/>
                <a:sym typeface="Arimo"/>
              </a:rPr>
              <a:t>Costo Variable Unitario (ingredientes, amenities, comisiones)</a:t>
            </a:r>
          </a:p>
        </p:txBody>
      </p:sp>
      <p:grpSp>
        <p:nvGrpSpPr>
          <p:cNvPr id="16" name="Group 16"/>
          <p:cNvGrpSpPr/>
          <p:nvPr/>
        </p:nvGrpSpPr>
        <p:grpSpPr>
          <a:xfrm>
            <a:off x="11940629" y="2480370"/>
            <a:ext cx="5593408" cy="753815"/>
            <a:chOff x="0" y="0"/>
            <a:chExt cx="7457877" cy="1005087"/>
          </a:xfrm>
        </p:grpSpPr>
        <p:sp>
          <p:nvSpPr>
            <p:cNvPr id="17" name="Freeform 17" descr="preencoded.png"/>
            <p:cNvSpPr/>
            <p:nvPr/>
          </p:nvSpPr>
          <p:spPr>
            <a:xfrm>
              <a:off x="0" y="0"/>
              <a:ext cx="7457821" cy="1005078"/>
            </a:xfrm>
            <a:custGeom>
              <a:avLst/>
              <a:gdLst/>
              <a:ahLst/>
              <a:cxnLst/>
              <a:rect l="l" t="t" r="r" b="b"/>
              <a:pathLst>
                <a:path w="7457821" h="1005078">
                  <a:moveTo>
                    <a:pt x="0" y="0"/>
                  </a:moveTo>
                  <a:lnTo>
                    <a:pt x="7457821" y="0"/>
                  </a:lnTo>
                  <a:lnTo>
                    <a:pt x="7457821" y="1005078"/>
                  </a:lnTo>
                  <a:lnTo>
                    <a:pt x="0" y="1005078"/>
                  </a:lnTo>
                  <a:lnTo>
                    <a:pt x="0" y="0"/>
                  </a:lnTo>
                  <a:close/>
                </a:path>
              </a:pathLst>
            </a:custGeom>
            <a:blipFill>
              <a:blip r:embed="rId5"/>
              <a:stretch>
                <a:fillRect l="-69" r="-69"/>
              </a:stretch>
            </a:blipFill>
          </p:spPr>
          <p:txBody>
            <a:bodyPr/>
            <a:lstStyle/>
            <a:p>
              <a:endParaRPr lang="en-US"/>
            </a:p>
          </p:txBody>
        </p:sp>
      </p:grpSp>
      <p:sp>
        <p:nvSpPr>
          <p:cNvPr id="18" name="TextBox 18"/>
          <p:cNvSpPr txBox="1"/>
          <p:nvPr/>
        </p:nvSpPr>
        <p:spPr>
          <a:xfrm>
            <a:off x="12129046" y="3394025"/>
            <a:ext cx="2479922" cy="409913"/>
          </a:xfrm>
          <a:prstGeom prst="rect">
            <a:avLst/>
          </a:prstGeom>
        </p:spPr>
        <p:txBody>
          <a:bodyPr lIns="0" tIns="0" rIns="0" bIns="0" rtlCol="0" anchor="t">
            <a:spAutoFit/>
          </a:bodyPr>
          <a:lstStyle/>
          <a:p>
            <a:pPr algn="l">
              <a:lnSpc>
                <a:spcPts val="3192"/>
              </a:lnSpc>
            </a:pPr>
            <a:r>
              <a:rPr lang="en-US" sz="2537" b="1">
                <a:solidFill>
                  <a:srgbClr val="3B3535"/>
                </a:solidFill>
                <a:latin typeface="Arimo Bold"/>
                <a:ea typeface="Arimo Bold"/>
                <a:cs typeface="Arimo Bold"/>
                <a:sym typeface="Arimo Bold"/>
              </a:rPr>
              <a:t>Igual a CM</a:t>
            </a:r>
          </a:p>
        </p:txBody>
      </p:sp>
      <p:sp>
        <p:nvSpPr>
          <p:cNvPr id="19" name="TextBox 19"/>
          <p:cNvSpPr txBox="1"/>
          <p:nvPr/>
        </p:nvSpPr>
        <p:spPr>
          <a:xfrm>
            <a:off x="12129046" y="3750171"/>
            <a:ext cx="5216575" cy="371351"/>
          </a:xfrm>
          <a:prstGeom prst="rect">
            <a:avLst/>
          </a:prstGeom>
        </p:spPr>
        <p:txBody>
          <a:bodyPr lIns="0" tIns="0" rIns="0" bIns="0" rtlCol="0" anchor="t">
            <a:spAutoFit/>
          </a:bodyPr>
          <a:lstStyle/>
          <a:p>
            <a:pPr algn="l">
              <a:lnSpc>
                <a:spcPts val="2955"/>
              </a:lnSpc>
            </a:pPr>
            <a:r>
              <a:rPr lang="en-US" sz="1837">
                <a:solidFill>
                  <a:srgbClr val="3B3535"/>
                </a:solidFill>
                <a:latin typeface="Arimo"/>
                <a:ea typeface="Arimo"/>
                <a:cs typeface="Arimo"/>
                <a:sym typeface="Arimo"/>
              </a:rPr>
              <a:t>Contribución Marginal: lo que queda limpio</a:t>
            </a:r>
          </a:p>
        </p:txBody>
      </p:sp>
      <p:sp>
        <p:nvSpPr>
          <p:cNvPr id="20" name="TextBox 20"/>
          <p:cNvSpPr txBox="1"/>
          <p:nvPr/>
        </p:nvSpPr>
        <p:spPr>
          <a:xfrm>
            <a:off x="1028700" y="4862275"/>
            <a:ext cx="5130106" cy="423802"/>
          </a:xfrm>
          <a:prstGeom prst="rect">
            <a:avLst/>
          </a:prstGeom>
        </p:spPr>
        <p:txBody>
          <a:bodyPr lIns="0" tIns="0" rIns="0" bIns="0" rtlCol="0" anchor="t">
            <a:spAutoFit/>
          </a:bodyPr>
          <a:lstStyle/>
          <a:p>
            <a:pPr algn="l">
              <a:lnSpc>
                <a:spcPts val="3247"/>
              </a:lnSpc>
            </a:pPr>
            <a:r>
              <a:rPr lang="en-US" sz="2612" b="1">
                <a:solidFill>
                  <a:srgbClr val="000000"/>
                </a:solidFill>
                <a:latin typeface="Arimo Bold"/>
                <a:ea typeface="Arimo Bold"/>
                <a:cs typeface="Arimo Bold"/>
                <a:sym typeface="Arimo Bold"/>
              </a:rPr>
              <a:t>📐</a:t>
            </a:r>
            <a:r>
              <a:rPr lang="en-US" sz="2612" b="1">
                <a:solidFill>
                  <a:srgbClr val="1F1E1E"/>
                </a:solidFill>
                <a:latin typeface="Arimo Bold"/>
                <a:ea typeface="Arimo Bold"/>
                <a:cs typeface="Arimo Bold"/>
                <a:sym typeface="Arimo Bold"/>
              </a:rPr>
              <a:t> Fórmula: </a:t>
            </a:r>
            <a:r>
              <a:rPr lang="en-US" sz="2612" b="1">
                <a:solidFill>
                  <a:srgbClr val="C49F8C"/>
                </a:solidFill>
                <a:latin typeface="Arimo Bold"/>
                <a:ea typeface="Arimo Bold"/>
                <a:cs typeface="Arimo Bold"/>
                <a:sym typeface="Arimo Bold"/>
              </a:rPr>
              <a:t>CM = PV − CVu</a:t>
            </a:r>
          </a:p>
        </p:txBody>
      </p:sp>
      <p:sp>
        <p:nvSpPr>
          <p:cNvPr id="21" name="TextBox 21"/>
          <p:cNvSpPr txBox="1"/>
          <p:nvPr/>
        </p:nvSpPr>
        <p:spPr>
          <a:xfrm>
            <a:off x="753815" y="5724228"/>
            <a:ext cx="3841789" cy="437751"/>
          </a:xfrm>
          <a:prstGeom prst="rect">
            <a:avLst/>
          </a:prstGeom>
        </p:spPr>
        <p:txBody>
          <a:bodyPr lIns="0" tIns="0" rIns="0" bIns="0" rtlCol="0" anchor="t">
            <a:spAutoFit/>
          </a:bodyPr>
          <a:lstStyle/>
          <a:p>
            <a:pPr algn="l">
              <a:lnSpc>
                <a:spcPts val="3318"/>
              </a:lnSpc>
            </a:pPr>
            <a:r>
              <a:rPr lang="en-US" sz="2637" b="1">
                <a:solidFill>
                  <a:srgbClr val="1F1E1E"/>
                </a:solidFill>
                <a:latin typeface="Arimo Bold"/>
                <a:ea typeface="Arimo Bold"/>
                <a:cs typeface="Arimo Bold"/>
                <a:sym typeface="Arimo Bold"/>
              </a:rPr>
              <a:t>Ejemplo: Medialuna</a:t>
            </a:r>
          </a:p>
        </p:txBody>
      </p:sp>
      <p:sp>
        <p:nvSpPr>
          <p:cNvPr id="22" name="TextBox 22"/>
          <p:cNvSpPr txBox="1"/>
          <p:nvPr/>
        </p:nvSpPr>
        <p:spPr>
          <a:xfrm>
            <a:off x="753815" y="6165354"/>
            <a:ext cx="8160246" cy="371351"/>
          </a:xfrm>
          <a:prstGeom prst="rect">
            <a:avLst/>
          </a:prstGeom>
        </p:spPr>
        <p:txBody>
          <a:bodyPr lIns="0" tIns="0" rIns="0" bIns="0" rtlCol="0" anchor="t">
            <a:spAutoFit/>
          </a:bodyPr>
          <a:lstStyle/>
          <a:p>
            <a:pPr marL="277117" lvl="1" indent="-138558" algn="l">
              <a:lnSpc>
                <a:spcPts val="2955"/>
              </a:lnSpc>
              <a:buFont typeface="Arial"/>
              <a:buChar char="•"/>
            </a:pPr>
            <a:r>
              <a:rPr lang="en-US" sz="1837" b="1">
                <a:solidFill>
                  <a:srgbClr val="3B3535"/>
                </a:solidFill>
                <a:latin typeface="Arimo Bold"/>
                <a:ea typeface="Arimo Bold"/>
                <a:cs typeface="Arimo Bold"/>
                <a:sym typeface="Arimo Bold"/>
              </a:rPr>
              <a:t>Precio de Venta:</a:t>
            </a:r>
            <a:r>
              <a:rPr lang="en-US" sz="1837">
                <a:solidFill>
                  <a:srgbClr val="3B3535"/>
                </a:solidFill>
                <a:latin typeface="Arimo"/>
                <a:ea typeface="Arimo"/>
                <a:cs typeface="Arimo"/>
                <a:sym typeface="Arimo"/>
              </a:rPr>
              <a:t> $700</a:t>
            </a:r>
          </a:p>
        </p:txBody>
      </p:sp>
      <p:sp>
        <p:nvSpPr>
          <p:cNvPr id="23" name="TextBox 23"/>
          <p:cNvSpPr txBox="1"/>
          <p:nvPr/>
        </p:nvSpPr>
        <p:spPr>
          <a:xfrm>
            <a:off x="753815" y="6542186"/>
            <a:ext cx="8160246" cy="347966"/>
          </a:xfrm>
          <a:prstGeom prst="rect">
            <a:avLst/>
          </a:prstGeom>
        </p:spPr>
        <p:txBody>
          <a:bodyPr lIns="0" tIns="0" rIns="0" bIns="0" rtlCol="0" anchor="t">
            <a:spAutoFit/>
          </a:bodyPr>
          <a:lstStyle/>
          <a:p>
            <a:pPr marL="262036" lvl="1" indent="-131018" algn="l">
              <a:lnSpc>
                <a:spcPts val="2795"/>
              </a:lnSpc>
              <a:buFont typeface="Arial"/>
              <a:buChar char="•"/>
            </a:pPr>
            <a:r>
              <a:rPr lang="en-US" sz="1737" b="1">
                <a:solidFill>
                  <a:srgbClr val="3B3535"/>
                </a:solidFill>
                <a:latin typeface="Arimo Bold"/>
                <a:ea typeface="Arimo Bold"/>
                <a:cs typeface="Arimo Bold"/>
                <a:sym typeface="Arimo Bold"/>
              </a:rPr>
              <a:t>Costo Variable Unitario:</a:t>
            </a:r>
            <a:r>
              <a:rPr lang="en-US" sz="1737">
                <a:solidFill>
                  <a:srgbClr val="3B3535"/>
                </a:solidFill>
                <a:latin typeface="Arimo"/>
                <a:ea typeface="Arimo"/>
                <a:cs typeface="Arimo"/>
                <a:sym typeface="Arimo"/>
              </a:rPr>
              <a:t> $279,70 (harina, manteca, azúcar, gas, etc.)</a:t>
            </a:r>
          </a:p>
        </p:txBody>
      </p:sp>
      <p:sp>
        <p:nvSpPr>
          <p:cNvPr id="24" name="TextBox 24"/>
          <p:cNvSpPr txBox="1"/>
          <p:nvPr/>
        </p:nvSpPr>
        <p:spPr>
          <a:xfrm>
            <a:off x="753815" y="6899970"/>
            <a:ext cx="8160246" cy="371351"/>
          </a:xfrm>
          <a:prstGeom prst="rect">
            <a:avLst/>
          </a:prstGeom>
        </p:spPr>
        <p:txBody>
          <a:bodyPr lIns="0" tIns="0" rIns="0" bIns="0" rtlCol="0" anchor="t">
            <a:spAutoFit/>
          </a:bodyPr>
          <a:lstStyle/>
          <a:p>
            <a:pPr marL="277117" lvl="1" indent="-138558" algn="l">
              <a:lnSpc>
                <a:spcPts val="2955"/>
              </a:lnSpc>
              <a:buFont typeface="Arial"/>
              <a:buChar char="•"/>
            </a:pPr>
            <a:r>
              <a:rPr lang="en-US" sz="1837" b="1">
                <a:solidFill>
                  <a:srgbClr val="C49F8C"/>
                </a:solidFill>
                <a:latin typeface="Arimo Bold"/>
                <a:ea typeface="Arimo Bold"/>
                <a:cs typeface="Arimo Bold"/>
                <a:sym typeface="Arimo Bold"/>
              </a:rPr>
              <a:t>Contribución Marginal: $420,30</a:t>
            </a:r>
          </a:p>
        </p:txBody>
      </p:sp>
      <p:sp>
        <p:nvSpPr>
          <p:cNvPr id="25" name="TextBox 25"/>
          <p:cNvSpPr txBox="1"/>
          <p:nvPr/>
        </p:nvSpPr>
        <p:spPr>
          <a:xfrm>
            <a:off x="753815" y="7380386"/>
            <a:ext cx="8160246" cy="700391"/>
          </a:xfrm>
          <a:prstGeom prst="rect">
            <a:avLst/>
          </a:prstGeom>
        </p:spPr>
        <p:txBody>
          <a:bodyPr lIns="0" tIns="0" rIns="0" bIns="0" rtlCol="0" anchor="t">
            <a:spAutoFit/>
          </a:bodyPr>
          <a:lstStyle/>
          <a:p>
            <a:pPr algn="l">
              <a:lnSpc>
                <a:spcPts val="2795"/>
              </a:lnSpc>
            </a:pPr>
            <a:r>
              <a:rPr lang="en-US" sz="1737">
                <a:solidFill>
                  <a:srgbClr val="3B3535"/>
                </a:solidFill>
                <a:latin typeface="Arimo"/>
                <a:ea typeface="Arimo"/>
                <a:cs typeface="Arimo"/>
                <a:sym typeface="Arimo"/>
              </a:rPr>
              <a:t>Cada medialuna vendida aporta $420,30 para cubrir los costos fijos del local (alquiler, sueldos, servicios) y luego generar ganancia.</a:t>
            </a:r>
          </a:p>
        </p:txBody>
      </p:sp>
      <p:sp>
        <p:nvSpPr>
          <p:cNvPr id="26" name="TextBox 26"/>
          <p:cNvSpPr txBox="1"/>
          <p:nvPr/>
        </p:nvSpPr>
        <p:spPr>
          <a:xfrm>
            <a:off x="9383465" y="5724227"/>
            <a:ext cx="4617481" cy="446538"/>
          </a:xfrm>
          <a:prstGeom prst="rect">
            <a:avLst/>
          </a:prstGeom>
        </p:spPr>
        <p:txBody>
          <a:bodyPr lIns="0" tIns="0" rIns="0" bIns="0" rtlCol="0" anchor="t">
            <a:spAutoFit/>
          </a:bodyPr>
          <a:lstStyle/>
          <a:p>
            <a:pPr algn="l">
              <a:lnSpc>
                <a:spcPts val="3443"/>
              </a:lnSpc>
            </a:pPr>
            <a:r>
              <a:rPr lang="en-US" sz="2737" b="1">
                <a:solidFill>
                  <a:srgbClr val="1F1E1E"/>
                </a:solidFill>
                <a:latin typeface="Arimo Bold"/>
                <a:ea typeface="Arimo Bold"/>
                <a:cs typeface="Arimo Bold"/>
                <a:sym typeface="Arimo Bold"/>
              </a:rPr>
              <a:t>Interpretación Práctica</a:t>
            </a:r>
          </a:p>
        </p:txBody>
      </p:sp>
      <p:sp>
        <p:nvSpPr>
          <p:cNvPr id="27" name="TextBox 27"/>
          <p:cNvSpPr txBox="1"/>
          <p:nvPr/>
        </p:nvSpPr>
        <p:spPr>
          <a:xfrm>
            <a:off x="8914061" y="6165354"/>
            <a:ext cx="8629650" cy="742826"/>
          </a:xfrm>
          <a:prstGeom prst="rect">
            <a:avLst/>
          </a:prstGeom>
        </p:spPr>
        <p:txBody>
          <a:bodyPr lIns="0" tIns="0" rIns="0" bIns="0" rtlCol="0" anchor="t">
            <a:spAutoFit/>
          </a:bodyPr>
          <a:lstStyle/>
          <a:p>
            <a:pPr algn="l">
              <a:lnSpc>
                <a:spcPts val="2955"/>
              </a:lnSpc>
            </a:pPr>
            <a:r>
              <a:rPr lang="en-US" sz="1837">
                <a:solidFill>
                  <a:srgbClr val="3B3535"/>
                </a:solidFill>
                <a:latin typeface="Arimo"/>
                <a:ea typeface="Arimo"/>
                <a:cs typeface="Arimo"/>
                <a:sym typeface="Arimo"/>
              </a:rPr>
              <a:t>La CM es el motor del negocio. Cada venta suma "ladrillitos" para cubrir los costos fijos. Una vez cubiertos todos los fijos, cada nueva venta es ganancia pura.</a:t>
            </a:r>
          </a:p>
        </p:txBody>
      </p:sp>
      <p:sp>
        <p:nvSpPr>
          <p:cNvPr id="28" name="TextBox 28"/>
          <p:cNvSpPr txBox="1"/>
          <p:nvPr/>
        </p:nvSpPr>
        <p:spPr>
          <a:xfrm>
            <a:off x="9383465" y="6928097"/>
            <a:ext cx="8160246" cy="459700"/>
          </a:xfrm>
          <a:prstGeom prst="rect">
            <a:avLst/>
          </a:prstGeom>
        </p:spPr>
        <p:txBody>
          <a:bodyPr lIns="0" tIns="0" rIns="0" bIns="0" rtlCol="0" anchor="t">
            <a:spAutoFit/>
          </a:bodyPr>
          <a:lstStyle/>
          <a:p>
            <a:pPr algn="l">
              <a:lnSpc>
                <a:spcPts val="3760"/>
              </a:lnSpc>
            </a:pPr>
            <a:r>
              <a:rPr lang="en-US" sz="2337" b="1">
                <a:solidFill>
                  <a:srgbClr val="3B3535"/>
                </a:solidFill>
                <a:latin typeface="Arimo Bold"/>
                <a:ea typeface="Arimo Bold"/>
                <a:cs typeface="Arimo Bold"/>
                <a:sym typeface="Arimo Bold"/>
              </a:rPr>
              <a:t>Por eso es tan importante:</a:t>
            </a:r>
          </a:p>
        </p:txBody>
      </p:sp>
      <p:sp>
        <p:nvSpPr>
          <p:cNvPr id="29" name="TextBox 29"/>
          <p:cNvSpPr txBox="1"/>
          <p:nvPr/>
        </p:nvSpPr>
        <p:spPr>
          <a:xfrm>
            <a:off x="9383465" y="7398990"/>
            <a:ext cx="8160246" cy="459700"/>
          </a:xfrm>
          <a:prstGeom prst="rect">
            <a:avLst/>
          </a:prstGeom>
        </p:spPr>
        <p:txBody>
          <a:bodyPr lIns="0" tIns="0" rIns="0" bIns="0" rtlCol="0" anchor="t">
            <a:spAutoFit/>
          </a:bodyPr>
          <a:lstStyle/>
          <a:p>
            <a:pPr marL="352521" lvl="1" indent="-176261" algn="l">
              <a:lnSpc>
                <a:spcPts val="3760"/>
              </a:lnSpc>
              <a:buFont typeface="Arial"/>
              <a:buChar char="•"/>
            </a:pPr>
            <a:r>
              <a:rPr lang="en-US" sz="2337">
                <a:solidFill>
                  <a:srgbClr val="3B3535"/>
                </a:solidFill>
                <a:latin typeface="Arimo"/>
                <a:ea typeface="Arimo"/>
                <a:cs typeface="Arimo"/>
                <a:sym typeface="Arimo"/>
              </a:rPr>
              <a:t>Maximizar la CM de cada producto</a:t>
            </a:r>
          </a:p>
        </p:txBody>
      </p:sp>
      <p:sp>
        <p:nvSpPr>
          <p:cNvPr id="30" name="TextBox 30"/>
          <p:cNvSpPr txBox="1"/>
          <p:nvPr/>
        </p:nvSpPr>
        <p:spPr>
          <a:xfrm>
            <a:off x="9383465" y="7766297"/>
            <a:ext cx="8160246" cy="459700"/>
          </a:xfrm>
          <a:prstGeom prst="rect">
            <a:avLst/>
          </a:prstGeom>
        </p:spPr>
        <p:txBody>
          <a:bodyPr lIns="0" tIns="0" rIns="0" bIns="0" rtlCol="0" anchor="t">
            <a:spAutoFit/>
          </a:bodyPr>
          <a:lstStyle/>
          <a:p>
            <a:pPr marL="352521" lvl="1" indent="-176261" algn="l">
              <a:lnSpc>
                <a:spcPts val="3760"/>
              </a:lnSpc>
              <a:buFont typeface="Arial"/>
              <a:buChar char="•"/>
            </a:pPr>
            <a:r>
              <a:rPr lang="en-US" sz="2337">
                <a:solidFill>
                  <a:srgbClr val="3B3535"/>
                </a:solidFill>
                <a:latin typeface="Arimo"/>
                <a:ea typeface="Arimo"/>
                <a:cs typeface="Arimo"/>
                <a:sym typeface="Arimo"/>
              </a:rPr>
              <a:t>Vender productos con alta CM</a:t>
            </a:r>
          </a:p>
        </p:txBody>
      </p:sp>
      <p:sp>
        <p:nvSpPr>
          <p:cNvPr id="31" name="TextBox 31"/>
          <p:cNvSpPr txBox="1"/>
          <p:nvPr/>
        </p:nvSpPr>
        <p:spPr>
          <a:xfrm>
            <a:off x="9383465" y="8133606"/>
            <a:ext cx="8160246" cy="459700"/>
          </a:xfrm>
          <a:prstGeom prst="rect">
            <a:avLst/>
          </a:prstGeom>
        </p:spPr>
        <p:txBody>
          <a:bodyPr lIns="0" tIns="0" rIns="0" bIns="0" rtlCol="0" anchor="t">
            <a:spAutoFit/>
          </a:bodyPr>
          <a:lstStyle/>
          <a:p>
            <a:pPr marL="352521" lvl="1" indent="-176261" algn="l">
              <a:lnSpc>
                <a:spcPts val="3760"/>
              </a:lnSpc>
              <a:buFont typeface="Arial"/>
              <a:buChar char="•"/>
            </a:pPr>
            <a:r>
              <a:rPr lang="en-US" sz="2337">
                <a:solidFill>
                  <a:srgbClr val="3B3535"/>
                </a:solidFill>
                <a:latin typeface="Arimo"/>
                <a:ea typeface="Arimo"/>
                <a:cs typeface="Arimo"/>
                <a:sym typeface="Arimo"/>
              </a:rPr>
              <a:t>Controlar los costos variables</a:t>
            </a:r>
          </a:p>
        </p:txBody>
      </p:sp>
      <p:grpSp>
        <p:nvGrpSpPr>
          <p:cNvPr id="32" name="Group 32"/>
          <p:cNvGrpSpPr/>
          <p:nvPr/>
        </p:nvGrpSpPr>
        <p:grpSpPr>
          <a:xfrm>
            <a:off x="753815" y="8817620"/>
            <a:ext cx="16780371" cy="800546"/>
            <a:chOff x="0" y="0"/>
            <a:chExt cx="22373828" cy="1067395"/>
          </a:xfrm>
        </p:grpSpPr>
        <p:sp>
          <p:nvSpPr>
            <p:cNvPr id="33" name="Freeform 33"/>
            <p:cNvSpPr/>
            <p:nvPr/>
          </p:nvSpPr>
          <p:spPr>
            <a:xfrm>
              <a:off x="0" y="0"/>
              <a:ext cx="22373844" cy="1067435"/>
            </a:xfrm>
            <a:custGeom>
              <a:avLst/>
              <a:gdLst/>
              <a:ahLst/>
              <a:cxnLst/>
              <a:rect l="l" t="t" r="r" b="b"/>
              <a:pathLst>
                <a:path w="22373844" h="1067435">
                  <a:moveTo>
                    <a:pt x="0" y="105537"/>
                  </a:moveTo>
                  <a:cubicBezTo>
                    <a:pt x="0" y="47244"/>
                    <a:pt x="47244" y="0"/>
                    <a:pt x="105537" y="0"/>
                  </a:cubicBezTo>
                  <a:lnTo>
                    <a:pt x="22268307" y="0"/>
                  </a:lnTo>
                  <a:cubicBezTo>
                    <a:pt x="22326600" y="0"/>
                    <a:pt x="22373844" y="47244"/>
                    <a:pt x="22373844" y="105537"/>
                  </a:cubicBezTo>
                  <a:lnTo>
                    <a:pt x="22373844" y="961898"/>
                  </a:lnTo>
                  <a:cubicBezTo>
                    <a:pt x="22373844" y="1020191"/>
                    <a:pt x="22326600" y="1067435"/>
                    <a:pt x="22268307" y="1067435"/>
                  </a:cubicBezTo>
                  <a:lnTo>
                    <a:pt x="105537" y="1067435"/>
                  </a:lnTo>
                  <a:cubicBezTo>
                    <a:pt x="47244" y="1067435"/>
                    <a:pt x="0" y="1020191"/>
                    <a:pt x="0" y="961898"/>
                  </a:cubicBezTo>
                  <a:close/>
                </a:path>
              </a:pathLst>
            </a:custGeom>
            <a:solidFill>
              <a:srgbClr val="F7BBC1"/>
            </a:solidFill>
          </p:spPr>
          <p:txBody>
            <a:bodyPr/>
            <a:lstStyle/>
            <a:p>
              <a:endParaRPr lang="en-US"/>
            </a:p>
          </p:txBody>
        </p:sp>
      </p:grpSp>
      <p:grpSp>
        <p:nvGrpSpPr>
          <p:cNvPr id="34" name="Group 34"/>
          <p:cNvGrpSpPr/>
          <p:nvPr/>
        </p:nvGrpSpPr>
        <p:grpSpPr>
          <a:xfrm>
            <a:off x="942231" y="9097715"/>
            <a:ext cx="235595" cy="188416"/>
            <a:chOff x="0" y="0"/>
            <a:chExt cx="314127" cy="251222"/>
          </a:xfrm>
        </p:grpSpPr>
        <p:sp>
          <p:nvSpPr>
            <p:cNvPr id="35" name="Freeform 35" descr="preencoded.png"/>
            <p:cNvSpPr/>
            <p:nvPr/>
          </p:nvSpPr>
          <p:spPr>
            <a:xfrm>
              <a:off x="0" y="0"/>
              <a:ext cx="314071" cy="251206"/>
            </a:xfrm>
            <a:custGeom>
              <a:avLst/>
              <a:gdLst/>
              <a:ahLst/>
              <a:cxnLst/>
              <a:rect l="l" t="t" r="r" b="b"/>
              <a:pathLst>
                <a:path w="314071" h="251206">
                  <a:moveTo>
                    <a:pt x="0" y="0"/>
                  </a:moveTo>
                  <a:lnTo>
                    <a:pt x="314071" y="0"/>
                  </a:lnTo>
                  <a:lnTo>
                    <a:pt x="314071" y="251206"/>
                  </a:lnTo>
                  <a:lnTo>
                    <a:pt x="0" y="251206"/>
                  </a:lnTo>
                  <a:lnTo>
                    <a:pt x="0" y="0"/>
                  </a:lnTo>
                  <a:close/>
                </a:path>
              </a:pathLst>
            </a:custGeom>
            <a:blipFill>
              <a:blip r:embed="rId6"/>
              <a:stretch>
                <a:fillRect t="-15" r="-17" b="-22"/>
              </a:stretch>
            </a:blipFill>
          </p:spPr>
          <p:txBody>
            <a:bodyPr/>
            <a:lstStyle/>
            <a:p>
              <a:endParaRPr lang="en-US"/>
            </a:p>
          </p:txBody>
        </p:sp>
      </p:grpSp>
      <p:sp>
        <p:nvSpPr>
          <p:cNvPr id="36" name="TextBox 36"/>
          <p:cNvSpPr txBox="1"/>
          <p:nvPr/>
        </p:nvSpPr>
        <p:spPr>
          <a:xfrm>
            <a:off x="1366242" y="8929241"/>
            <a:ext cx="15979527" cy="548048"/>
          </a:xfrm>
          <a:prstGeom prst="rect">
            <a:avLst/>
          </a:prstGeom>
        </p:spPr>
        <p:txBody>
          <a:bodyPr lIns="0" tIns="0" rIns="0" bIns="0" rtlCol="0" anchor="t">
            <a:spAutoFit/>
          </a:bodyPr>
          <a:lstStyle/>
          <a:p>
            <a:pPr algn="l">
              <a:lnSpc>
                <a:spcPts val="4564"/>
              </a:lnSpc>
            </a:pPr>
            <a:r>
              <a:rPr lang="en-US" sz="2837" b="1">
                <a:solidFill>
                  <a:srgbClr val="000000"/>
                </a:solidFill>
                <a:latin typeface="Arimo Bold"/>
                <a:ea typeface="Arimo Bold"/>
                <a:cs typeface="Arimo Bold"/>
                <a:sym typeface="Arimo Bold"/>
              </a:rPr>
              <a:t>💡</a:t>
            </a:r>
            <a:r>
              <a:rPr lang="en-US" sz="2837">
                <a:solidFill>
                  <a:srgbClr val="000000"/>
                </a:solidFill>
                <a:latin typeface="Arimo"/>
                <a:ea typeface="Arimo"/>
                <a:cs typeface="Arimo"/>
                <a:sym typeface="Arimo"/>
              </a:rPr>
              <a:t> Frase clave: "La CM es el motor: cada venta suma ladrillitos para cubrir los fijos."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5190" y="0"/>
            <a:ext cx="15346878" cy="9758833"/>
          </a:xfrm>
          <a:custGeom>
            <a:avLst/>
            <a:gdLst/>
            <a:ahLst/>
            <a:cxnLst/>
            <a:rect l="l" t="t" r="r" b="b"/>
            <a:pathLst>
              <a:path w="15346878" h="9758833">
                <a:moveTo>
                  <a:pt x="0" y="0"/>
                </a:moveTo>
                <a:lnTo>
                  <a:pt x="15346879" y="0"/>
                </a:lnTo>
                <a:lnTo>
                  <a:pt x="15346879" y="9758833"/>
                </a:lnTo>
                <a:lnTo>
                  <a:pt x="0" y="9758833"/>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1239</Words>
  <Application>Microsoft Office PowerPoint</Application>
  <PresentationFormat>Personalizado</PresentationFormat>
  <Paragraphs>149</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Arimo</vt:lpstr>
      <vt:lpstr>Arial</vt:lpstr>
      <vt:lpstr>Arimo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integradora costos y presupuestos</dc:title>
  <dc:creator>MERCEDES RECALDE</dc:creator>
  <cp:lastModifiedBy>MERCEDES RECALDE</cp:lastModifiedBy>
  <cp:revision>1</cp:revision>
  <dcterms:created xsi:type="dcterms:W3CDTF">2006-08-16T00:00:00Z</dcterms:created>
  <dcterms:modified xsi:type="dcterms:W3CDTF">2026-04-14T17:57:40Z</dcterms:modified>
  <dc:identifier>DAG0rWLJuco</dc:identifier>
</cp:coreProperties>
</file>